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80" r:id="rId5"/>
    <p:sldId id="290" r:id="rId6"/>
    <p:sldId id="291" r:id="rId7"/>
    <p:sldId id="289" r:id="rId8"/>
    <p:sldId id="293" r:id="rId9"/>
    <p:sldId id="268" r:id="rId10"/>
    <p:sldId id="259" r:id="rId11"/>
    <p:sldId id="269" r:id="rId12"/>
    <p:sldId id="274" r:id="rId13"/>
    <p:sldId id="271" r:id="rId14"/>
    <p:sldId id="272" r:id="rId15"/>
    <p:sldId id="276" r:id="rId16"/>
    <p:sldId id="284" r:id="rId17"/>
    <p:sldId id="285" r:id="rId18"/>
    <p:sldId id="286" r:id="rId19"/>
    <p:sldId id="287" r:id="rId20"/>
    <p:sldId id="288" r:id="rId21"/>
    <p:sldId id="275" r:id="rId22"/>
    <p:sldId id="281" r:id="rId23"/>
    <p:sldId id="273" r:id="rId24"/>
    <p:sldId id="277" r:id="rId25"/>
    <p:sldId id="282" r:id="rId26"/>
    <p:sldId id="283" r:id="rId27"/>
    <p:sldId id="278" r:id="rId28"/>
    <p:sldId id="295" r:id="rId29"/>
    <p:sldId id="294" r:id="rId30"/>
    <p:sldId id="279" r:id="rId31"/>
    <p:sldId id="296" r:id="rId32"/>
    <p:sldId id="267" r:id="rId33"/>
  </p:sldIdLst>
  <p:sldSz cx="18288000" cy="10287000"/>
  <p:notesSz cx="10287000" cy="18288000"/>
  <p:embeddedFontLst>
    <p:embeddedFont>
      <p:font typeface="a고딕14" panose="02020600000000000000" pitchFamily="18" charset="-127"/>
      <p:regular r:id="rId35"/>
    </p:embeddedFont>
    <p:embeddedFont>
      <p:font typeface="a고딕16" panose="02020600000000000000" pitchFamily="18" charset="-127"/>
      <p:regular r:id="rId36"/>
    </p:embeddedFont>
    <p:embeddedFont>
      <p:font typeface="a고딕17" panose="02020600000000000000" pitchFamily="18" charset="-127"/>
      <p:regular r:id="rId37"/>
    </p:embeddedFont>
    <p:embeddedFont>
      <p:font typeface="a고딕19" panose="02020600000000000000" pitchFamily="18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ExtraBold" panose="020B0906030804020204" pitchFamily="34" charset="0"/>
      <p:bold r:id="rId47"/>
      <p:boldItalic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94"/>
  </p:normalViewPr>
  <p:slideViewPr>
    <p:cSldViewPr>
      <p:cViewPr varScale="1">
        <p:scale>
          <a:sx n="42" d="100"/>
          <a:sy n="42" d="100"/>
        </p:scale>
        <p:origin x="82" y="30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48900-BF0C-4094-92FC-8379E47A6D7E}" type="datetimeFigureOut">
              <a:rPr lang="ko-KR" altLang="en-US" smtClean="0"/>
              <a:t>2021-06-10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C4B41-9F33-4649-A450-FFD2AAD1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57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A5CA-1B0B-46A5-AF3B-3121D7753668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3586E-0685-4997-8633-BB9AC36E5FD8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F2B46-0017-40A2-AAB7-A3F0F99EC1DC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F438-C107-4FB5-B9BC-3C15C4B504C2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ADAD4-19CC-409F-B288-EB54E05D5070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8C6D5-913B-47F3-B2CD-4E48647C311A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5E82D-FE0C-4493-B311-13288AAA2AE9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8D6B2-4EBE-4C85-9CA0-ED1B9C1D014C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716-88EE-42AA-A09A-7C7AA5A607CF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80F5-0157-447A-B94C-83AFE2A8ED0A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4A037-9FD2-4993-8376-CF896F54BBEA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5C844-818B-4CBC-AC65-7F14E0B1A51F}" type="datetime1">
              <a:rPr lang="en-US" altLang="ko-KR" smtClean="0"/>
              <a:t>6/10/2021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7" y="780155"/>
            <a:ext cx="7931973" cy="20696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1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CAPSTON 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51229" y="2159888"/>
            <a:ext cx="14813348" cy="21040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2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PROJECT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4386927" y="7695160"/>
            <a:ext cx="2755300" cy="114299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20171491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김서희</a:t>
            </a:r>
            <a:endParaRPr lang="en-US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r"/>
            <a:r>
              <a:rPr 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20171468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서민지</a:t>
            </a:r>
            <a:endParaRPr lang="en-US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r"/>
            <a:r>
              <a:rPr 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20171487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이채윤</a:t>
            </a:r>
            <a:endParaRPr lang="en-US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295400" y="8572500"/>
            <a:ext cx="3034828" cy="269584"/>
            <a:chOff x="1000981" y="9345694"/>
            <a:chExt cx="3034828" cy="269584"/>
          </a:xfrm>
        </p:grpSpPr>
        <p:sp>
          <p:nvSpPr>
            <p:cNvPr id="10" name="Object 10"/>
            <p:cNvSpPr txBox="1"/>
            <p:nvPr/>
          </p:nvSpPr>
          <p:spPr>
            <a:xfrm>
              <a:off x="1738931" y="9345694"/>
              <a:ext cx="3445317" cy="40437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dirty="0" err="1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빅데이터공학과</a:t>
              </a:r>
              <a:endParaRPr lang="en-US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1000981" y="9365211"/>
              <a:ext cx="612461" cy="246142"/>
              <a:chOff x="1000981" y="9365211"/>
              <a:chExt cx="612461" cy="24614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0981" y="9365211"/>
                <a:ext cx="612461" cy="246142"/>
              </a:xfrm>
              <a:prstGeom prst="rect">
                <a:avLst/>
              </a:prstGeom>
            </p:spPr>
          </p:pic>
        </p:grpSp>
      </p:grpSp>
      <p:sp>
        <p:nvSpPr>
          <p:cNvPr id="15" name="Object 15"/>
          <p:cNvSpPr txBox="1"/>
          <p:nvPr/>
        </p:nvSpPr>
        <p:spPr>
          <a:xfrm>
            <a:off x="6123163" y="2159888"/>
            <a:ext cx="5871098" cy="206960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1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2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867400" y="3094935"/>
            <a:ext cx="233992" cy="233992"/>
            <a:chOff x="5867079" y="1851895"/>
            <a:chExt cx="233992" cy="2339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7079" y="1851895"/>
              <a:ext cx="233992" cy="233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소개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9471872" y="3748968"/>
            <a:ext cx="7854283" cy="5847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기존</a:t>
            </a:r>
            <a:r>
              <a:rPr 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CNN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모델을 변형해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, Segmentation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발전의 토대를  이룬 초기 모델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2050" name="Picture 2" descr="https://mblogthumb-phinf.pstatic.net/MjAyMDA2MDhfMTE1/MDAxNTkxNTk5NTE1NzY2.3rbm9yZOmimG2EaNzmqT3CGxv9xOujKacf4wBW6ATcYg.hfLieN0sS-T1lbjpOGI18JTIFjHH3HJVFcV1hbZamkMg.JPEG.9709193/fig3.jpg?type=w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89" y="3474662"/>
            <a:ext cx="7854283" cy="39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B5456-0775-4EAD-8CE8-83CB228696B2}"/>
              </a:ext>
            </a:extLst>
          </p:cNvPr>
          <p:cNvSpPr txBox="1"/>
          <p:nvPr/>
        </p:nvSpPr>
        <p:spPr>
          <a:xfrm>
            <a:off x="9842584" y="2864487"/>
            <a:ext cx="6688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FCN(Fully Convolutional Networks)</a:t>
            </a:r>
          </a:p>
        </p:txBody>
      </p:sp>
      <p:sp>
        <p:nvSpPr>
          <p:cNvPr id="10" name="Object 40">
            <a:extLst>
              <a:ext uri="{FF2B5EF4-FFF2-40B4-BE49-F238E27FC236}">
                <a16:creationId xmlns:a16="http://schemas.microsoft.com/office/drawing/2014/main" id="{27B17A6B-0A57-45BB-8C92-56E10B548B22}"/>
              </a:ext>
            </a:extLst>
          </p:cNvPr>
          <p:cNvSpPr txBox="1"/>
          <p:nvPr/>
        </p:nvSpPr>
        <p:spPr>
          <a:xfrm>
            <a:off x="9408730" y="5486485"/>
            <a:ext cx="7854283" cy="2498686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모든 </a:t>
            </a:r>
            <a:r>
              <a:rPr lang="en-US" altLang="ko-KR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Network </a:t>
            </a:r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를 </a:t>
            </a:r>
            <a:r>
              <a:rPr lang="en-US" altLang="ko-KR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Convolution layer</a:t>
            </a:r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만 사용함으로써 </a:t>
            </a:r>
            <a:r>
              <a:rPr lang="en-US" altLang="ko-KR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input size </a:t>
            </a:r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의 제한을 받지 않고 위치 정보</a:t>
            </a:r>
            <a:r>
              <a:rPr lang="en-US" altLang="ko-KR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보전 가능</a:t>
            </a:r>
            <a:endParaRPr lang="en-US" altLang="ko-KR" sz="2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2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End-to-End </a:t>
            </a:r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방식의 </a:t>
            </a:r>
            <a:r>
              <a:rPr lang="en-US" altLang="ko-KR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Fully-Convolution Model </a:t>
            </a:r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을 통한 </a:t>
            </a:r>
            <a:r>
              <a:rPr lang="en-US" altLang="ko-KR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Dense Prediction </a:t>
            </a:r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혹은 </a:t>
            </a:r>
            <a:r>
              <a:rPr lang="en-US" altLang="ko-KR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Semantic Segmentation </a:t>
            </a:r>
            <a:r>
              <a:rPr lang="ko-KR" altLang="en-US" sz="2000" dirty="0">
                <a:latin typeface="a고딕16" panose="02020600000000000000" pitchFamily="18" charset="-127"/>
                <a:ea typeface="a고딕16" panose="02020600000000000000" pitchFamily="18" charset="-127"/>
              </a:rPr>
              <a:t>의 초석을 닦은 연구로 이후 많은 관련 연구들에 영향을 줌</a:t>
            </a:r>
            <a:endParaRPr lang="en-US" altLang="ko-KR" sz="20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0D915-EBD1-41D8-8989-D5D723150743}"/>
              </a:ext>
            </a:extLst>
          </p:cNvPr>
          <p:cNvSpPr txBox="1"/>
          <p:nvPr/>
        </p:nvSpPr>
        <p:spPr>
          <a:xfrm>
            <a:off x="8614619" y="4627404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Convolutionalization</a:t>
            </a:r>
            <a:r>
              <a:rPr lang="en-US" altLang="ko-KR" sz="2000" dirty="0">
                <a:latin typeface="a고딕17" panose="02020600000000000000" pitchFamily="18" charset="-127"/>
                <a:ea typeface="a고딕17" panose="02020600000000000000" pitchFamily="18" charset="-127"/>
              </a:rPr>
              <a:t> – Deconvolution(</a:t>
            </a:r>
            <a:r>
              <a:rPr lang="en-US" altLang="ko-KR" sz="2000" dirty="0" err="1">
                <a:latin typeface="a고딕17" panose="02020600000000000000" pitchFamily="18" charset="-127"/>
                <a:ea typeface="a고딕17" panose="02020600000000000000" pitchFamily="18" charset="-127"/>
              </a:rPr>
              <a:t>Upsampling</a:t>
            </a:r>
            <a:r>
              <a:rPr lang="en-US" altLang="ko-KR" sz="2000" dirty="0">
                <a:latin typeface="a고딕17" panose="02020600000000000000" pitchFamily="18" charset="-127"/>
                <a:ea typeface="a고딕17" panose="02020600000000000000" pitchFamily="18" charset="-127"/>
              </a:rPr>
              <a:t>) – Skip 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98484" y="1902008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30180"/>
          <a:stretch/>
        </p:blipFill>
        <p:spPr>
          <a:xfrm>
            <a:off x="9144000" y="1028700"/>
            <a:ext cx="7585012" cy="7139343"/>
          </a:xfrm>
          <a:prstGeom prst="rect">
            <a:avLst/>
          </a:prstGeom>
        </p:spPr>
      </p:pic>
      <p:sp>
        <p:nvSpPr>
          <p:cNvPr id="10" name="Object 40">
            <a:extLst>
              <a:ext uri="{FF2B5EF4-FFF2-40B4-BE49-F238E27FC236}">
                <a16:creationId xmlns:a16="http://schemas.microsoft.com/office/drawing/2014/main" id="{C1677F0D-5A6F-4D8E-A356-1D9EF3BBB5C3}"/>
              </a:ext>
            </a:extLst>
          </p:cNvPr>
          <p:cNvSpPr txBox="1"/>
          <p:nvPr/>
        </p:nvSpPr>
        <p:spPr>
          <a:xfrm>
            <a:off x="9144000" y="8480009"/>
            <a:ext cx="8425031" cy="1412843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총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5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개의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Block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(kernel size : 3X3, activation :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relu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padding = ‘same’)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    Block : Conv-Pooling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구조로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Feature extractor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구성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-  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추출된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feature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들은 각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Conv layer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에서 사용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1" name="Picture 4" descr="https://miro.medium.com/max/2366/1*1r-KVNqt9V7JiDT-zyOEAQ.png">
            <a:extLst>
              <a:ext uri="{FF2B5EF4-FFF2-40B4-BE49-F238E27FC236}">
                <a16:creationId xmlns:a16="http://schemas.microsoft.com/office/drawing/2014/main" id="{170B78B4-25A1-4782-B259-E72FDC5E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84" y="2892578"/>
            <a:ext cx="7585012" cy="569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3DA4E0-EBB9-44C6-8FDF-4507650FCB1D}"/>
              </a:ext>
            </a:extLst>
          </p:cNvPr>
          <p:cNvSpPr/>
          <p:nvPr/>
        </p:nvSpPr>
        <p:spPr>
          <a:xfrm>
            <a:off x="9190077" y="3000782"/>
            <a:ext cx="7391400" cy="3048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F6D249-BEF5-41E8-AF1E-57DBB03C5B58}"/>
              </a:ext>
            </a:extLst>
          </p:cNvPr>
          <p:cNvSpPr/>
          <p:nvPr/>
        </p:nvSpPr>
        <p:spPr>
          <a:xfrm>
            <a:off x="9190077" y="2328785"/>
            <a:ext cx="7391400" cy="595797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5681B7DC-7FCE-43AD-B7B7-E486224494C4}"/>
              </a:ext>
            </a:extLst>
          </p:cNvPr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구조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245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598" y="0"/>
            <a:ext cx="18285714" cy="102857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46320" y="3931672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9819"/>
          <a:stretch/>
        </p:blipFill>
        <p:spPr>
          <a:xfrm>
            <a:off x="9174173" y="2087072"/>
            <a:ext cx="7585012" cy="3086100"/>
          </a:xfrm>
          <a:prstGeom prst="rect">
            <a:avLst/>
          </a:prstGeom>
        </p:spPr>
      </p:pic>
      <p:sp>
        <p:nvSpPr>
          <p:cNvPr id="10" name="Object 40">
            <a:extLst>
              <a:ext uri="{FF2B5EF4-FFF2-40B4-BE49-F238E27FC236}">
                <a16:creationId xmlns:a16="http://schemas.microsoft.com/office/drawing/2014/main" id="{876C11B5-4B93-4DC4-BFE6-B5D5AA0781B0}"/>
              </a:ext>
            </a:extLst>
          </p:cNvPr>
          <p:cNvSpPr txBox="1"/>
          <p:nvPr/>
        </p:nvSpPr>
        <p:spPr>
          <a:xfrm>
            <a:off x="9145143" y="5498713"/>
            <a:ext cx="8487785" cy="3462432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Conv2d-transpose </a:t>
            </a:r>
            <a:b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</a:b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Block3, Block4, Block5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의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Pooling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에서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 Transposed Convolution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으로 </a:t>
            </a: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Upsampling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진행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Upsampling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결과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    : conv2d_trainspose, conv2d_trainspose_1, conv2d_trainspose_2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하나의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Segmentation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결과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    : </a:t>
            </a: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softmax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를 통해 가장 높은 확률을 가진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class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만 모아 최종 이미지 완성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029190-F226-4B5C-ABFC-371414E6F04B}"/>
              </a:ext>
            </a:extLst>
          </p:cNvPr>
          <p:cNvSpPr/>
          <p:nvPr/>
        </p:nvSpPr>
        <p:spPr>
          <a:xfrm>
            <a:off x="9174173" y="2029071"/>
            <a:ext cx="7391400" cy="1018929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46F3F3-F240-4F39-8FD2-00BE3847BC68}"/>
              </a:ext>
            </a:extLst>
          </p:cNvPr>
          <p:cNvSpPr/>
          <p:nvPr/>
        </p:nvSpPr>
        <p:spPr>
          <a:xfrm>
            <a:off x="9205455" y="4343400"/>
            <a:ext cx="7391400" cy="228600"/>
          </a:xfrm>
          <a:prstGeom prst="rect">
            <a:avLst/>
          </a:prstGeom>
          <a:noFill/>
          <a:ln w="57150">
            <a:solidFill>
              <a:srgbClr val="F4E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EFA8F329-97F9-4C17-9513-458423C599F5}"/>
              </a:ext>
            </a:extLst>
          </p:cNvPr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구조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pic>
        <p:nvPicPr>
          <p:cNvPr id="20" name="Picture 4" descr="https://miro.medium.com/max/2366/1*1r-KVNqt9V7JiDT-zyOEAQ.png">
            <a:extLst>
              <a:ext uri="{FF2B5EF4-FFF2-40B4-BE49-F238E27FC236}">
                <a16:creationId xmlns:a16="http://schemas.microsoft.com/office/drawing/2014/main" id="{0F9E4B37-C516-4203-8C45-9EE3FC6A1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84" y="2892578"/>
            <a:ext cx="7585012" cy="569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49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86"/>
            <a:ext cx="18285714" cy="102857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2E3ED80-8447-4F74-9AF4-D21DF0932445}"/>
              </a:ext>
            </a:extLst>
          </p:cNvPr>
          <p:cNvSpPr txBox="1"/>
          <p:nvPr/>
        </p:nvSpPr>
        <p:spPr>
          <a:xfrm>
            <a:off x="914400" y="568839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결과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0" name="Object 40">
            <a:extLst>
              <a:ext uri="{FF2B5EF4-FFF2-40B4-BE49-F238E27FC236}">
                <a16:creationId xmlns:a16="http://schemas.microsoft.com/office/drawing/2014/main" id="{5A34CF53-20BE-4A7B-9962-6858981E2C28}"/>
              </a:ext>
            </a:extLst>
          </p:cNvPr>
          <p:cNvSpPr txBox="1"/>
          <p:nvPr/>
        </p:nvSpPr>
        <p:spPr>
          <a:xfrm>
            <a:off x="1523966" y="1715250"/>
            <a:ext cx="7854283" cy="942989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EPOCH : 100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BATCH SIZE : 4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B28815-EBC1-4A45-8C2B-B7D6393A5378}"/>
              </a:ext>
            </a:extLst>
          </p:cNvPr>
          <p:cNvSpPr/>
          <p:nvPr/>
        </p:nvSpPr>
        <p:spPr>
          <a:xfrm>
            <a:off x="4867184" y="8191500"/>
            <a:ext cx="1082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 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Loss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값은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train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에서는 줄어드는 경향을 보였지만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vali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에선 유지되는 경향을 보임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 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Accuracy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값은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train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에서는 점점 올라가는 추세를 보였지만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, vali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는 유지되는 경향을 보임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sz="2000" b="0" i="0" dirty="0">
              <a:effectLst/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 </a:t>
            </a: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Miou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값은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train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에서는 상승하는 경향을 보였지만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vali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에서는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20Epoch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이후로 현저하게 떨어짐 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ko-KR" altLang="en-US" sz="2000" b="0" i="0" dirty="0">
              <a:effectLst/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D002F-38C0-48AA-882E-3A2D7905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29725"/>
            <a:ext cx="14105279" cy="511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2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594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F98349-E0AC-4B4E-B4CD-5226F6329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033" y="2044866"/>
            <a:ext cx="10521204" cy="3515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02E1887-CACA-4DB7-BC34-2FC3AD8DC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276" y="6057900"/>
            <a:ext cx="10521204" cy="3515065"/>
          </a:xfrm>
          <a:prstGeom prst="rect">
            <a:avLst/>
          </a:prstGeom>
        </p:spPr>
      </p:pic>
      <p:sp>
        <p:nvSpPr>
          <p:cNvPr id="16" name="Object 40">
            <a:extLst>
              <a:ext uri="{FF2B5EF4-FFF2-40B4-BE49-F238E27FC236}">
                <a16:creationId xmlns:a16="http://schemas.microsoft.com/office/drawing/2014/main" id="{5882ED64-566C-4668-86F1-6442C1054380}"/>
              </a:ext>
            </a:extLst>
          </p:cNvPr>
          <p:cNvSpPr txBox="1"/>
          <p:nvPr/>
        </p:nvSpPr>
        <p:spPr>
          <a:xfrm>
            <a:off x="12530149" y="2923631"/>
            <a:ext cx="4863653" cy="1757533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buFontTx/>
              <a:buChar char="-"/>
            </a:pP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예측이 정밀하게 되진 않음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just"/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도로와 차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건물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신호등 등 일부 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class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에 대해 잘 구분해 줌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1A389616-9EDE-4B16-8F4F-A9C8FA5955CE}"/>
              </a:ext>
            </a:extLst>
          </p:cNvPr>
          <p:cNvSpPr txBox="1"/>
          <p:nvPr/>
        </p:nvSpPr>
        <p:spPr>
          <a:xfrm>
            <a:off x="914400" y="568839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결과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D5DF45-FCD2-41EA-B675-176689DA34F7}"/>
              </a:ext>
            </a:extLst>
          </p:cNvPr>
          <p:cNvSpPr/>
          <p:nvPr/>
        </p:nvSpPr>
        <p:spPr>
          <a:xfrm>
            <a:off x="11923736" y="6802002"/>
            <a:ext cx="58330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 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테스트 </a:t>
            </a:r>
            <a:r>
              <a:rPr lang="ko-KR" altLang="en-US" sz="28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데이터셋의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Miou</a:t>
            </a:r>
            <a:endParaRPr lang="en-US" altLang="ko-KR" sz="28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8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4000" dirty="0">
                <a:solidFill>
                  <a:srgbClr val="7030A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0.56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6DB4CB-5B66-4F89-AE6B-8F15F5784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8076" y="8470734"/>
            <a:ext cx="6097498" cy="14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7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5446" y="2528332"/>
            <a:ext cx="16272723" cy="17572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kern="0" spc="-300" dirty="0">
                <a:solidFill>
                  <a:srgbClr val="FFFFFF"/>
                </a:solidFill>
                <a:latin typeface="a고딕19" panose="02020600000000000000" pitchFamily="18" charset="-127"/>
                <a:ea typeface="a고딕19" panose="02020600000000000000" pitchFamily="18" charset="-127"/>
                <a:cs typeface="Open Sans ExtraBold" pitchFamily="34" charset="0"/>
              </a:rPr>
              <a:t>U-NET</a:t>
            </a:r>
            <a:endParaRPr lang="en-US" sz="96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2638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03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96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20660F6B-5E20-45DB-A976-626228150D83}"/>
              </a:ext>
            </a:extLst>
          </p:cNvPr>
          <p:cNvGrpSpPr/>
          <p:nvPr/>
        </p:nvGrpSpPr>
        <p:grpSpPr>
          <a:xfrm>
            <a:off x="2286" y="2097"/>
            <a:ext cx="18285714" cy="10285714"/>
            <a:chOff x="0" y="0"/>
            <a:chExt cx="18285714" cy="10285714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5F9C91BF-A1E2-4944-82AC-A7C379005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9683977" y="3990202"/>
            <a:ext cx="102695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2021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690880-7463-5046-9F98-45F1D3900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1"/>
          <a:stretch/>
        </p:blipFill>
        <p:spPr bwMode="auto">
          <a:xfrm>
            <a:off x="762000" y="3431303"/>
            <a:ext cx="8657677" cy="56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783EFA-100A-2D48-A9BF-E7B21203B821}"/>
              </a:ext>
            </a:extLst>
          </p:cNvPr>
          <p:cNvSpPr/>
          <p:nvPr/>
        </p:nvSpPr>
        <p:spPr>
          <a:xfrm>
            <a:off x="8199106" y="4512682"/>
            <a:ext cx="109374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 FCN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을 기반으로 구축되어 있으며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적은 데이터를 가지고도 더욱 정확한 </a:t>
            </a:r>
            <a:r>
              <a:rPr lang="en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Segmentation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이 가능하도록 개선됨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391482-2F7C-4EB5-AFF5-9DFE98CA7CA2}"/>
              </a:ext>
            </a:extLst>
          </p:cNvPr>
          <p:cNvSpPr txBox="1"/>
          <p:nvPr/>
        </p:nvSpPr>
        <p:spPr>
          <a:xfrm>
            <a:off x="10134231" y="3818190"/>
            <a:ext cx="6688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U-net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D238BA3B-F0BC-4193-AC0A-3BC8F44337C7}"/>
              </a:ext>
            </a:extLst>
          </p:cNvPr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소개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5" name="Object 40">
            <a:extLst>
              <a:ext uri="{FF2B5EF4-FFF2-40B4-BE49-F238E27FC236}">
                <a16:creationId xmlns:a16="http://schemas.microsoft.com/office/drawing/2014/main" id="{FD5ABCAC-6CD2-4362-B28D-A7884C3ECA18}"/>
              </a:ext>
            </a:extLst>
          </p:cNvPr>
          <p:cNvSpPr txBox="1"/>
          <p:nvPr/>
        </p:nvSpPr>
        <p:spPr>
          <a:xfrm>
            <a:off x="9683977" y="5448300"/>
            <a:ext cx="4244008" cy="44195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Encoder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이미지의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context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포착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6" name="Object 40">
            <a:extLst>
              <a:ext uri="{FF2B5EF4-FFF2-40B4-BE49-F238E27FC236}">
                <a16:creationId xmlns:a16="http://schemas.microsoft.com/office/drawing/2014/main" id="{1E2780E9-3444-4E1D-88CA-D983FDE26286}"/>
              </a:ext>
            </a:extLst>
          </p:cNvPr>
          <p:cNvSpPr txBox="1"/>
          <p:nvPr/>
        </p:nvSpPr>
        <p:spPr>
          <a:xfrm>
            <a:off x="13411200" y="5448300"/>
            <a:ext cx="4244008" cy="44195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Decoder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feature map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Upsampling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진행하고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Encoder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에서 포착한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  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feature map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의  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context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와 결합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8F584D-E7DE-4383-B281-82FEF9EC7B8F}"/>
              </a:ext>
            </a:extLst>
          </p:cNvPr>
          <p:cNvSpPr/>
          <p:nvPr/>
        </p:nvSpPr>
        <p:spPr>
          <a:xfrm>
            <a:off x="1613179" y="2554285"/>
            <a:ext cx="1879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rgbClr val="210B4D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Encoder</a:t>
            </a:r>
            <a:endParaRPr lang="ko-KR" altLang="en-US" sz="3600" dirty="0">
              <a:solidFill>
                <a:srgbClr val="210B4D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85C268-BA1F-4586-A462-0DA721351D93}"/>
              </a:ext>
            </a:extLst>
          </p:cNvPr>
          <p:cNvSpPr/>
          <p:nvPr/>
        </p:nvSpPr>
        <p:spPr>
          <a:xfrm>
            <a:off x="5928058" y="2587606"/>
            <a:ext cx="1912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rgbClr val="210B4D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Decoder</a:t>
            </a:r>
            <a:endParaRPr lang="ko-KR" altLang="en-US" sz="3600" dirty="0">
              <a:solidFill>
                <a:srgbClr val="210B4D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567B3C-57D2-4EB2-A3D3-4130DF4A7F39}"/>
              </a:ext>
            </a:extLst>
          </p:cNvPr>
          <p:cNvSpPr/>
          <p:nvPr/>
        </p:nvSpPr>
        <p:spPr>
          <a:xfrm>
            <a:off x="834766" y="3333417"/>
            <a:ext cx="3276000" cy="58464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8E02D4-7C0F-4160-A378-48A1F8CBE64C}"/>
              </a:ext>
            </a:extLst>
          </p:cNvPr>
          <p:cNvSpPr/>
          <p:nvPr/>
        </p:nvSpPr>
        <p:spPr>
          <a:xfrm>
            <a:off x="4800600" y="3333417"/>
            <a:ext cx="4248000" cy="58464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97D0DAF6-B3B9-4E82-A323-D96DD99351A5}"/>
              </a:ext>
            </a:extLst>
          </p:cNvPr>
          <p:cNvGrpSpPr/>
          <p:nvPr/>
        </p:nvGrpSpPr>
        <p:grpSpPr>
          <a:xfrm>
            <a:off x="2286" y="2097"/>
            <a:ext cx="18285714" cy="10285714"/>
            <a:chOff x="0" y="0"/>
            <a:chExt cx="18285714" cy="10285714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AFBB75A7-5FEF-45BB-9041-515864C78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9200" y="361950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B36F9D4-DD3A-6740-A0E5-9109A0EC1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1"/>
          <a:stretch/>
        </p:blipFill>
        <p:spPr bwMode="auto">
          <a:xfrm>
            <a:off x="855233" y="3352427"/>
            <a:ext cx="8657677" cy="56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B43B51-0AB8-3742-855A-3C97963E02B1}"/>
              </a:ext>
            </a:extLst>
          </p:cNvPr>
          <p:cNvSpPr/>
          <p:nvPr/>
        </p:nvSpPr>
        <p:spPr>
          <a:xfrm>
            <a:off x="822576" y="2285627"/>
            <a:ext cx="1879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rgbClr val="210B4D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Encoder</a:t>
            </a:r>
            <a:endParaRPr lang="ko-KR" altLang="en-US" sz="3600" dirty="0">
              <a:solidFill>
                <a:srgbClr val="210B4D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E46C9C-99D5-4EC3-9546-C296A4A50D0B}"/>
              </a:ext>
            </a:extLst>
          </p:cNvPr>
          <p:cNvGrpSpPr/>
          <p:nvPr/>
        </p:nvGrpSpPr>
        <p:grpSpPr>
          <a:xfrm>
            <a:off x="9016964" y="944240"/>
            <a:ext cx="8987742" cy="3233084"/>
            <a:chOff x="8995458" y="994273"/>
            <a:chExt cx="8987742" cy="3233084"/>
          </a:xfrm>
        </p:grpSpPr>
        <p:pic>
          <p:nvPicPr>
            <p:cNvPr id="12" name="그림 11" descr="테이블이(가) 표시된 사진&#10;&#10;자동 생성된 설명">
              <a:extLst>
                <a:ext uri="{FF2B5EF4-FFF2-40B4-BE49-F238E27FC236}">
                  <a16:creationId xmlns:a16="http://schemas.microsoft.com/office/drawing/2014/main" id="{B69AED0B-A48C-A240-BF74-BAF528264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1942" b="59610"/>
            <a:stretch/>
          </p:blipFill>
          <p:spPr>
            <a:xfrm>
              <a:off x="8995458" y="994273"/>
              <a:ext cx="8987742" cy="323308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E8A32AE-B484-CE4E-A972-ED2E1E029B02}"/>
                </a:ext>
              </a:extLst>
            </p:cNvPr>
            <p:cNvSpPr/>
            <p:nvPr/>
          </p:nvSpPr>
          <p:spPr>
            <a:xfrm>
              <a:off x="9250017" y="1808066"/>
              <a:ext cx="8547046" cy="994273"/>
            </a:xfrm>
            <a:prstGeom prst="rect">
              <a:avLst/>
            </a:prstGeom>
            <a:noFill/>
            <a:ln w="25400">
              <a:solidFill>
                <a:srgbClr val="1722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210B4D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BCA9A4-2952-E545-A028-4B0657354800}"/>
                </a:ext>
              </a:extLst>
            </p:cNvPr>
            <p:cNvSpPr/>
            <p:nvPr/>
          </p:nvSpPr>
          <p:spPr>
            <a:xfrm>
              <a:off x="9250017" y="3868944"/>
              <a:ext cx="8547046" cy="358413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210B4D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6F9F0CB-A5AC-8D41-B722-CAAB82D5B8B1}"/>
                </a:ext>
              </a:extLst>
            </p:cNvPr>
            <p:cNvSpPr/>
            <p:nvPr/>
          </p:nvSpPr>
          <p:spPr>
            <a:xfrm>
              <a:off x="9250017" y="2844329"/>
              <a:ext cx="8547046" cy="994273"/>
            </a:xfrm>
            <a:prstGeom prst="rect">
              <a:avLst/>
            </a:prstGeom>
            <a:noFill/>
            <a:ln w="25400">
              <a:solidFill>
                <a:srgbClr val="1722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210B4D"/>
                </a:solidFill>
              </a:endParaRPr>
            </a:p>
          </p:txBody>
        </p:sp>
      </p:grpSp>
      <p:sp>
        <p:nvSpPr>
          <p:cNvPr id="19" name="Object 8">
            <a:extLst>
              <a:ext uri="{FF2B5EF4-FFF2-40B4-BE49-F238E27FC236}">
                <a16:creationId xmlns:a16="http://schemas.microsoft.com/office/drawing/2014/main" id="{C6A40B69-1416-EE47-BA9C-141A26966714}"/>
              </a:ext>
            </a:extLst>
          </p:cNvPr>
          <p:cNvSpPr txBox="1"/>
          <p:nvPr/>
        </p:nvSpPr>
        <p:spPr>
          <a:xfrm>
            <a:off x="12192138" y="4495482"/>
            <a:ext cx="3260354" cy="818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en-US" altLang="ko-KR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Input_size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(128,128,3)</a:t>
            </a:r>
          </a:p>
          <a:p>
            <a:pPr algn="just"/>
            <a:endParaRPr lang="en-US" altLang="ko-KR" sz="2400" dirty="0">
              <a:solidFill>
                <a:srgbClr val="17226F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342900" indent="-342900" algn="just">
              <a:buAutoNum type="arabicParenR"/>
            </a:pPr>
            <a:endParaRPr lang="en-US" sz="2400" dirty="0">
              <a:solidFill>
                <a:srgbClr val="17226F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36C0B8-FC07-44A9-BDC9-7493E5488672}"/>
              </a:ext>
            </a:extLst>
          </p:cNvPr>
          <p:cNvGrpSpPr/>
          <p:nvPr/>
        </p:nvGrpSpPr>
        <p:grpSpPr>
          <a:xfrm>
            <a:off x="10136298" y="5636756"/>
            <a:ext cx="7506542" cy="2485402"/>
            <a:chOff x="10245287" y="4985587"/>
            <a:chExt cx="7506542" cy="248540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2788F6C-3BB3-324F-B882-A6161DC48A3F}"/>
                </a:ext>
              </a:extLst>
            </p:cNvPr>
            <p:cNvSpPr/>
            <p:nvPr/>
          </p:nvSpPr>
          <p:spPr>
            <a:xfrm>
              <a:off x="10331047" y="4985587"/>
              <a:ext cx="7335021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ko-KR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1 Layer (conv 3x3, </a:t>
              </a:r>
              <a:r>
                <a:rPr lang="en-US" altLang="ko-KR" dirty="0" err="1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altLang="ko-KR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*2 , 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max pool 2x2 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altLang="ko-KR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(64,64,64) 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474CF25-2C66-3F46-8502-A617BE6EF094}"/>
                </a:ext>
              </a:extLst>
            </p:cNvPr>
            <p:cNvSpPr/>
            <p:nvPr/>
          </p:nvSpPr>
          <p:spPr>
            <a:xfrm>
              <a:off x="10245287" y="5626311"/>
              <a:ext cx="7506542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ko-KR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2 Layer (conv 3x3, </a:t>
              </a:r>
              <a:r>
                <a:rPr lang="en-US" altLang="ko-KR" dirty="0" err="1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altLang="ko-KR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*2 , 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max pool 2x2 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altLang="ko-KR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(32,32,128) 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D4B84D9-CD79-124D-9E82-56E7D1EC1473}"/>
                </a:ext>
              </a:extLst>
            </p:cNvPr>
            <p:cNvSpPr/>
            <p:nvPr/>
          </p:nvSpPr>
          <p:spPr>
            <a:xfrm>
              <a:off x="10245287" y="6267035"/>
              <a:ext cx="7506542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ko-KR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3 Layer (conv 3x3, </a:t>
              </a:r>
              <a:r>
                <a:rPr lang="en-US" altLang="ko-KR" dirty="0" err="1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altLang="ko-KR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*2 , 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max pool 2x2 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altLang="ko-KR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(16,16,256)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BB70BF1-21C8-674E-93F8-E13FF229FAFE}"/>
                </a:ext>
              </a:extLst>
            </p:cNvPr>
            <p:cNvSpPr/>
            <p:nvPr/>
          </p:nvSpPr>
          <p:spPr>
            <a:xfrm>
              <a:off x="10375130" y="6907758"/>
              <a:ext cx="7246856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ko-KR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4 Layer (conv 3x3, </a:t>
              </a:r>
              <a:r>
                <a:rPr lang="en-US" altLang="ko-KR" dirty="0" err="1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altLang="ko-KR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*2 , 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max pool 2x2 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altLang="ko-KR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(8,8,512) 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94F82D-FA37-F640-908B-55E2825CDC5D}"/>
              </a:ext>
            </a:extLst>
          </p:cNvPr>
          <p:cNvSpPr/>
          <p:nvPr/>
        </p:nvSpPr>
        <p:spPr>
          <a:xfrm>
            <a:off x="10537528" y="8618487"/>
            <a:ext cx="6704079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dirty="0">
                <a:solidFill>
                  <a:srgbClr val="17226F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(conv 3x3, </a:t>
            </a:r>
            <a:r>
              <a:rPr lang="en-US" altLang="ko-KR" sz="2400" dirty="0" err="1">
                <a:solidFill>
                  <a:srgbClr val="17226F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ReLU</a:t>
            </a:r>
            <a:r>
              <a:rPr lang="en-US" altLang="ko-KR" sz="2400" dirty="0">
                <a:solidFill>
                  <a:srgbClr val="17226F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 * 1  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-&gt; </a:t>
            </a:r>
            <a:r>
              <a:rPr lang="en-US" altLang="ko-KR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output_size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(8,8,1024) 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95755F35-794E-4564-BDA2-5998EF1F5B2C}"/>
              </a:ext>
            </a:extLst>
          </p:cNvPr>
          <p:cNvSpPr txBox="1"/>
          <p:nvPr/>
        </p:nvSpPr>
        <p:spPr>
          <a:xfrm>
            <a:off x="706030" y="1132610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구조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6360A8-3AF5-4DF6-87C7-DFB48FB8C720}"/>
              </a:ext>
            </a:extLst>
          </p:cNvPr>
          <p:cNvSpPr/>
          <p:nvPr/>
        </p:nvSpPr>
        <p:spPr>
          <a:xfrm>
            <a:off x="834766" y="3333417"/>
            <a:ext cx="3276000" cy="58464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833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2097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19200" y="377190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2B36F9D4-DD3A-6740-A0E5-9109A0EC1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1"/>
          <a:stretch/>
        </p:blipFill>
        <p:spPr bwMode="auto">
          <a:xfrm>
            <a:off x="760677" y="3258130"/>
            <a:ext cx="8657677" cy="56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824B0F-9A45-CB48-AED5-220F351F5049}"/>
              </a:ext>
            </a:extLst>
          </p:cNvPr>
          <p:cNvSpPr/>
          <p:nvPr/>
        </p:nvSpPr>
        <p:spPr>
          <a:xfrm>
            <a:off x="728020" y="2191330"/>
            <a:ext cx="19143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rgbClr val="210B4D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Decoder</a:t>
            </a:r>
            <a:endParaRPr lang="ko-KR" altLang="en-US" sz="3600" dirty="0">
              <a:solidFill>
                <a:srgbClr val="210B4D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42FBF5-B5DC-486E-B649-ED3C0B2C8ED9}"/>
              </a:ext>
            </a:extLst>
          </p:cNvPr>
          <p:cNvGrpSpPr/>
          <p:nvPr/>
        </p:nvGrpSpPr>
        <p:grpSpPr>
          <a:xfrm>
            <a:off x="9720723" y="1123160"/>
            <a:ext cx="8072854" cy="2938153"/>
            <a:chOff x="10055969" y="1332130"/>
            <a:chExt cx="7645401" cy="2514601"/>
          </a:xfrm>
        </p:grpSpPr>
        <p:pic>
          <p:nvPicPr>
            <p:cNvPr id="12" name="그림 11" descr="테이블이(가) 표시된 사진&#10;&#10;자동 생성된 설명">
              <a:extLst>
                <a:ext uri="{FF2B5EF4-FFF2-40B4-BE49-F238E27FC236}">
                  <a16:creationId xmlns:a16="http://schemas.microsoft.com/office/drawing/2014/main" id="{4C5469B9-665D-3146-BCE7-FD6752CD6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309" b="22160"/>
            <a:stretch/>
          </p:blipFill>
          <p:spPr>
            <a:xfrm>
              <a:off x="10055970" y="1332130"/>
              <a:ext cx="7645400" cy="251460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CE6BD43-B7F7-BB47-9523-E411F9B1CCC5}"/>
                </a:ext>
              </a:extLst>
            </p:cNvPr>
            <p:cNvSpPr/>
            <p:nvPr/>
          </p:nvSpPr>
          <p:spPr>
            <a:xfrm>
              <a:off x="10055969" y="2080764"/>
              <a:ext cx="7645400" cy="813466"/>
            </a:xfrm>
            <a:prstGeom prst="rect">
              <a:avLst/>
            </a:prstGeom>
            <a:noFill/>
            <a:ln w="25400">
              <a:solidFill>
                <a:srgbClr val="1722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210B4D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DDE49C8-11A3-DB48-8E6F-48611151E15B}"/>
                </a:ext>
              </a:extLst>
            </p:cNvPr>
            <p:cNvSpPr/>
            <p:nvPr/>
          </p:nvSpPr>
          <p:spPr>
            <a:xfrm>
              <a:off x="10055969" y="2938594"/>
              <a:ext cx="7645400" cy="882984"/>
            </a:xfrm>
            <a:prstGeom prst="rect">
              <a:avLst/>
            </a:prstGeom>
            <a:noFill/>
            <a:ln w="25400">
              <a:solidFill>
                <a:srgbClr val="1722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210B4D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32D4432-2EBC-984F-8968-20D3E1917068}"/>
                </a:ext>
              </a:extLst>
            </p:cNvPr>
            <p:cNvSpPr/>
            <p:nvPr/>
          </p:nvSpPr>
          <p:spPr>
            <a:xfrm>
              <a:off x="10055969" y="1354760"/>
              <a:ext cx="7645400" cy="288434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rgbClr val="210B4D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CA85E1-A2F4-7B42-A8BC-922356FE7FD7}"/>
              </a:ext>
            </a:extLst>
          </p:cNvPr>
          <p:cNvSpPr/>
          <p:nvPr/>
        </p:nvSpPr>
        <p:spPr>
          <a:xfrm>
            <a:off x="12270214" y="4462179"/>
            <a:ext cx="3239990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Intput_size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(8,8,1024)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D80E48-887E-402F-9312-CF7C670EEA07}"/>
              </a:ext>
            </a:extLst>
          </p:cNvPr>
          <p:cNvGrpSpPr/>
          <p:nvPr/>
        </p:nvGrpSpPr>
        <p:grpSpPr>
          <a:xfrm>
            <a:off x="9951193" y="5288937"/>
            <a:ext cx="7862026" cy="3242633"/>
            <a:chOff x="10266797" y="5056833"/>
            <a:chExt cx="7862026" cy="3242633"/>
          </a:xfrm>
        </p:grpSpPr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6F1F690F-93B5-C740-89A8-B5491FED292C}"/>
                </a:ext>
              </a:extLst>
            </p:cNvPr>
            <p:cNvSpPr txBox="1"/>
            <p:nvPr/>
          </p:nvSpPr>
          <p:spPr>
            <a:xfrm>
              <a:off x="10266797" y="5056833"/>
              <a:ext cx="7862026" cy="88298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>
                <a:lnSpc>
                  <a:spcPct val="200000"/>
                </a:lnSpc>
              </a:pPr>
              <a:r>
                <a:rPr lang="en-US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5 Layer (conv 3x3, </a:t>
              </a:r>
              <a:r>
                <a:rPr lang="en-US" dirty="0" err="1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*2 , </a:t>
              </a:r>
              <a:r>
                <a:rPr lang="en-US" dirty="0">
                  <a:solidFill>
                    <a:srgbClr val="00B050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Con2DTranspose </a:t>
              </a:r>
              <a:r>
                <a:rPr lang="en-US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(16,16,512) </a:t>
              </a:r>
              <a:endParaRPr lang="en-US" altLang="ko-KR" dirty="0">
                <a:latin typeface="a고딕16" panose="02020600000000000000" pitchFamily="18" charset="-127"/>
                <a:ea typeface="a고딕16" panose="02020600000000000000" pitchFamily="18" charset="-127"/>
              </a:endParaRPr>
            </a:p>
            <a:p>
              <a:pPr marL="342900" indent="-342900" algn="just">
                <a:buAutoNum type="arabicParenR"/>
              </a:pPr>
              <a:endParaRPr lang="en-US" dirty="0">
                <a:solidFill>
                  <a:srgbClr val="17226F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84AF38F3-8D70-6040-B097-F392D65927EB}"/>
                </a:ext>
              </a:extLst>
            </p:cNvPr>
            <p:cNvSpPr txBox="1"/>
            <p:nvPr/>
          </p:nvSpPr>
          <p:spPr>
            <a:xfrm>
              <a:off x="10266797" y="5843382"/>
              <a:ext cx="7862026" cy="88298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>
                <a:lnSpc>
                  <a:spcPct val="200000"/>
                </a:lnSpc>
              </a:pPr>
              <a:r>
                <a:rPr lang="en-US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6 Layer (conv 3x3, </a:t>
              </a:r>
              <a:r>
                <a:rPr lang="en-US" dirty="0" err="1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*2 , </a:t>
              </a:r>
              <a:r>
                <a:rPr lang="en-US" dirty="0">
                  <a:solidFill>
                    <a:srgbClr val="00B050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Con2DTranspose </a:t>
              </a:r>
              <a:r>
                <a:rPr lang="en-US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(32,32,256) </a:t>
              </a:r>
              <a:endParaRPr lang="en-US" altLang="ko-KR" dirty="0">
                <a:latin typeface="a고딕16" panose="02020600000000000000" pitchFamily="18" charset="-127"/>
                <a:ea typeface="a고딕16" panose="02020600000000000000" pitchFamily="18" charset="-127"/>
              </a:endParaRPr>
            </a:p>
            <a:p>
              <a:pPr marL="342900" indent="-342900" algn="just">
                <a:buAutoNum type="arabicParenR"/>
              </a:pPr>
              <a:endParaRPr lang="en-US" dirty="0">
                <a:solidFill>
                  <a:srgbClr val="17226F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96F4E56C-9006-714B-80F3-D91AFD018492}"/>
                </a:ext>
              </a:extLst>
            </p:cNvPr>
            <p:cNvSpPr txBox="1"/>
            <p:nvPr/>
          </p:nvSpPr>
          <p:spPr>
            <a:xfrm>
              <a:off x="10266797" y="6629931"/>
              <a:ext cx="7862026" cy="88298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>
                <a:lnSpc>
                  <a:spcPct val="200000"/>
                </a:lnSpc>
              </a:pPr>
              <a:r>
                <a:rPr lang="en-US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7 Layer (conv 3x3, </a:t>
              </a:r>
              <a:r>
                <a:rPr lang="en-US" dirty="0" err="1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*2 , </a:t>
              </a:r>
              <a:r>
                <a:rPr lang="en-US" dirty="0">
                  <a:solidFill>
                    <a:srgbClr val="00B050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Con2DTranspose </a:t>
              </a:r>
              <a:r>
                <a:rPr lang="en-US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(64,64,128) </a:t>
              </a:r>
              <a:endParaRPr lang="en-US" altLang="ko-KR" dirty="0">
                <a:latin typeface="a고딕16" panose="02020600000000000000" pitchFamily="18" charset="-127"/>
                <a:ea typeface="a고딕16" panose="02020600000000000000" pitchFamily="18" charset="-127"/>
              </a:endParaRPr>
            </a:p>
            <a:p>
              <a:pPr marL="342900" indent="-342900" algn="just">
                <a:buAutoNum type="arabicParenR"/>
              </a:pPr>
              <a:endParaRPr lang="en-US" dirty="0">
                <a:solidFill>
                  <a:srgbClr val="17226F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20EBBDAC-C5A2-8746-A9DC-10DC121CF673}"/>
                </a:ext>
              </a:extLst>
            </p:cNvPr>
            <p:cNvSpPr txBox="1"/>
            <p:nvPr/>
          </p:nvSpPr>
          <p:spPr>
            <a:xfrm>
              <a:off x="10266797" y="7416481"/>
              <a:ext cx="7862026" cy="88298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>
                <a:lnSpc>
                  <a:spcPct val="200000"/>
                </a:lnSpc>
              </a:pPr>
              <a:r>
                <a:rPr lang="en-US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8 Layer (conv 3x3, </a:t>
              </a:r>
              <a:r>
                <a:rPr lang="en-US" dirty="0" err="1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dirty="0">
                  <a:solidFill>
                    <a:srgbClr val="17226F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*2 , </a:t>
              </a:r>
              <a:r>
                <a:rPr lang="en-US" dirty="0">
                  <a:solidFill>
                    <a:srgbClr val="00B050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Con2DTranspose </a:t>
              </a:r>
              <a:r>
                <a:rPr lang="en-US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(128,128,64) </a:t>
              </a:r>
              <a:endParaRPr lang="en-US" altLang="ko-KR" dirty="0">
                <a:latin typeface="a고딕16" panose="02020600000000000000" pitchFamily="18" charset="-127"/>
                <a:ea typeface="a고딕16" panose="02020600000000000000" pitchFamily="18" charset="-127"/>
              </a:endParaRPr>
            </a:p>
            <a:p>
              <a:pPr marL="342900" indent="-342900" algn="just">
                <a:buAutoNum type="arabicParenR"/>
              </a:pPr>
              <a:endParaRPr lang="en-US" dirty="0">
                <a:solidFill>
                  <a:srgbClr val="17226F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AB88804-80D5-8049-818C-122B790C37DD}"/>
              </a:ext>
            </a:extLst>
          </p:cNvPr>
          <p:cNvSpPr/>
          <p:nvPr/>
        </p:nvSpPr>
        <p:spPr>
          <a:xfrm>
            <a:off x="11442186" y="8546979"/>
            <a:ext cx="5405647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dirty="0">
                <a:solidFill>
                  <a:schemeClr val="accent5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Conv 1x1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 -&gt; </a:t>
            </a:r>
            <a:r>
              <a:rPr lang="en-US" altLang="ko-KR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output_size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(128,128,32) 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9256EE3-790A-4D24-B9A7-BA11F61EB1E3}"/>
              </a:ext>
            </a:extLst>
          </p:cNvPr>
          <p:cNvSpPr txBox="1"/>
          <p:nvPr/>
        </p:nvSpPr>
        <p:spPr>
          <a:xfrm>
            <a:off x="654078" y="104152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구조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A26E9D-46B5-48FD-AEEE-A23B7CAA87B9}"/>
              </a:ext>
            </a:extLst>
          </p:cNvPr>
          <p:cNvSpPr/>
          <p:nvPr/>
        </p:nvSpPr>
        <p:spPr>
          <a:xfrm>
            <a:off x="4800600" y="3333417"/>
            <a:ext cx="4248000" cy="58464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73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486" y="-14099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75DFCB-6027-9B47-A9F6-CEDFEBD4C22A}"/>
              </a:ext>
            </a:extLst>
          </p:cNvPr>
          <p:cNvSpPr/>
          <p:nvPr/>
        </p:nvSpPr>
        <p:spPr>
          <a:xfrm>
            <a:off x="5638800" y="8343900"/>
            <a:ext cx="9144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 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Loss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값은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0.005~0.035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사이로 줄어드는 경향을 보임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ko-KR" altLang="en-US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 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Accuracy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는 초반에는 낮은 경향을 보였지만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점점 올라가는 추세를 보임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sz="2000" b="0" i="0" dirty="0">
              <a:effectLst/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 </a:t>
            </a: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Miou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는 상승하는 경향을 보이며 검증 데이터셋에서는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0.5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이상의 값도 나옴</a:t>
            </a:r>
            <a:endParaRPr lang="ko-KR" altLang="en-US" sz="2000" b="0" i="0" dirty="0">
              <a:effectLst/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DB355D69-03B4-4B84-A02B-458E525AD2D1}"/>
              </a:ext>
            </a:extLst>
          </p:cNvPr>
          <p:cNvSpPr txBox="1"/>
          <p:nvPr/>
        </p:nvSpPr>
        <p:spPr>
          <a:xfrm>
            <a:off x="914400" y="568839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결과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6" name="Object 40">
            <a:extLst>
              <a:ext uri="{FF2B5EF4-FFF2-40B4-BE49-F238E27FC236}">
                <a16:creationId xmlns:a16="http://schemas.microsoft.com/office/drawing/2014/main" id="{E040BF29-C8B5-40A6-8A0C-E319EC62F474}"/>
              </a:ext>
            </a:extLst>
          </p:cNvPr>
          <p:cNvSpPr txBox="1"/>
          <p:nvPr/>
        </p:nvSpPr>
        <p:spPr>
          <a:xfrm>
            <a:off x="1523966" y="1715250"/>
            <a:ext cx="7854283" cy="942989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EPOCH : 100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BATCH SIZE : 4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BFCABBA-78A0-41BB-8397-BF012F099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49" y="2772582"/>
            <a:ext cx="14040000" cy="511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6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51227" y="822105"/>
            <a:ext cx="10590439" cy="204896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0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CONTENTS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239685" y="1868225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61298" y="5720128"/>
            <a:ext cx="1354662" cy="10418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01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7519004" y="6139438"/>
            <a:ext cx="2922957" cy="6650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00" dirty="0">
                <a:solidFill>
                  <a:srgbClr val="FFFFFF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데이터 분석 방법</a:t>
            </a:r>
            <a:endParaRPr 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88511" y="5734378"/>
            <a:ext cx="1354662" cy="10418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02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1734800" y="6164557"/>
            <a:ext cx="2922957" cy="6650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kern="0" spc="-100" dirty="0">
                <a:solidFill>
                  <a:srgbClr val="FFFFFF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FCN</a:t>
            </a:r>
            <a:endParaRPr 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80227" y="5718217"/>
            <a:ext cx="1637940" cy="10418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03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4859000" y="6154881"/>
            <a:ext cx="2922957" cy="6650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kern="0" spc="-100" dirty="0">
                <a:solidFill>
                  <a:srgbClr val="FFFFFF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U-NET</a:t>
            </a:r>
            <a:endParaRPr 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88462" y="7073464"/>
            <a:ext cx="1354662" cy="10418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04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7516443" y="7415931"/>
            <a:ext cx="2922957" cy="6650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900" kern="0" spc="-100" dirty="0">
                <a:solidFill>
                  <a:srgbClr val="FFFFFF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SEGNET</a:t>
            </a:r>
            <a:endParaRPr 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955303" y="7073464"/>
            <a:ext cx="1354662" cy="10418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05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1658600" y="7430181"/>
            <a:ext cx="2922957" cy="6650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00" dirty="0">
                <a:solidFill>
                  <a:srgbClr val="FFFFFF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결과 정리</a:t>
            </a:r>
            <a:endParaRPr 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6B675231-3D49-EB4A-852B-50AD52D79F22}"/>
              </a:ext>
            </a:extLst>
          </p:cNvPr>
          <p:cNvSpPr txBox="1"/>
          <p:nvPr/>
        </p:nvSpPr>
        <p:spPr>
          <a:xfrm>
            <a:off x="14054827" y="7073464"/>
            <a:ext cx="1637940" cy="104183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0</a:t>
            </a:r>
            <a:r>
              <a:rPr lang="en-US" altLang="ko-KR" sz="4600" i="1" dirty="0">
                <a:solidFill>
                  <a:srgbClr val="FFFFFF"/>
                </a:solidFill>
                <a:latin typeface="Open Sans" pitchFamily="34" charset="0"/>
                <a:cs typeface="Open Sans" pitchFamily="34" charset="0"/>
              </a:rPr>
              <a:t>6</a:t>
            </a:r>
            <a:endParaRPr lang="en-US" dirty="0"/>
          </a:p>
        </p:txBody>
      </p:sp>
      <p:sp>
        <p:nvSpPr>
          <p:cNvPr id="32" name="Object 23">
            <a:extLst>
              <a:ext uri="{FF2B5EF4-FFF2-40B4-BE49-F238E27FC236}">
                <a16:creationId xmlns:a16="http://schemas.microsoft.com/office/drawing/2014/main" id="{A4BC3F3A-8CCC-7E46-91CF-DAA907CEE70D}"/>
              </a:ext>
            </a:extLst>
          </p:cNvPr>
          <p:cNvSpPr txBox="1"/>
          <p:nvPr/>
        </p:nvSpPr>
        <p:spPr>
          <a:xfrm>
            <a:off x="14981670" y="7060355"/>
            <a:ext cx="2922957" cy="6650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33" name="Object 23">
            <a:extLst>
              <a:ext uri="{FF2B5EF4-FFF2-40B4-BE49-F238E27FC236}">
                <a16:creationId xmlns:a16="http://schemas.microsoft.com/office/drawing/2014/main" id="{546FE89D-BEBC-8B4F-9008-D0899BF97772}"/>
              </a:ext>
            </a:extLst>
          </p:cNvPr>
          <p:cNvSpPr txBox="1"/>
          <p:nvPr/>
        </p:nvSpPr>
        <p:spPr>
          <a:xfrm>
            <a:off x="14821665" y="7450281"/>
            <a:ext cx="3237735" cy="6650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900" kern="0" spc="-100" dirty="0">
                <a:solidFill>
                  <a:srgbClr val="FFFFFF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한계점 및 발전계획</a:t>
            </a:r>
            <a:endParaRPr 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2CF2C2A0-12A8-4C9D-8F5E-8716AE9822BD}"/>
              </a:ext>
            </a:extLst>
          </p:cNvPr>
          <p:cNvGrpSpPr/>
          <p:nvPr/>
        </p:nvGrpSpPr>
        <p:grpSpPr>
          <a:xfrm>
            <a:off x="1295400" y="8572500"/>
            <a:ext cx="3034828" cy="269584"/>
            <a:chOff x="1000981" y="9345694"/>
            <a:chExt cx="3034828" cy="269584"/>
          </a:xfrm>
        </p:grpSpPr>
        <p:sp>
          <p:nvSpPr>
            <p:cNvPr id="27" name="Object 10">
              <a:extLst>
                <a:ext uri="{FF2B5EF4-FFF2-40B4-BE49-F238E27FC236}">
                  <a16:creationId xmlns:a16="http://schemas.microsoft.com/office/drawing/2014/main" id="{F7FDAE61-F837-4243-BF8D-F09237D07C3E}"/>
                </a:ext>
              </a:extLst>
            </p:cNvPr>
            <p:cNvSpPr txBox="1"/>
            <p:nvPr/>
          </p:nvSpPr>
          <p:spPr>
            <a:xfrm>
              <a:off x="1738931" y="9345694"/>
              <a:ext cx="3445317" cy="40437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dirty="0" err="1">
                  <a:solidFill>
                    <a:schemeClr val="bg1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빅데이터공학과</a:t>
              </a:r>
              <a:endParaRPr lang="en-US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endParaRPr>
            </a:p>
          </p:txBody>
        </p:sp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id="{8B510E6D-59D9-4532-966C-74D714B136CD}"/>
                </a:ext>
              </a:extLst>
            </p:cNvPr>
            <p:cNvGrpSpPr/>
            <p:nvPr/>
          </p:nvGrpSpPr>
          <p:grpSpPr>
            <a:xfrm>
              <a:off x="1000981" y="9365211"/>
              <a:ext cx="612461" cy="246142"/>
              <a:chOff x="1000981" y="9365211"/>
              <a:chExt cx="612461" cy="246142"/>
            </a:xfrm>
          </p:grpSpPr>
          <p:pic>
            <p:nvPicPr>
              <p:cNvPr id="38" name="Object 11">
                <a:extLst>
                  <a:ext uri="{FF2B5EF4-FFF2-40B4-BE49-F238E27FC236}">
                    <a16:creationId xmlns:a16="http://schemas.microsoft.com/office/drawing/2014/main" id="{54722BE2-AC98-4D8E-87F3-F1D08E683B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00981" y="9365211"/>
                <a:ext cx="612461" cy="24614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3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5" name="그림 4" descr="텍스트, 길, 도로, 고속도로이(가) 표시된 사진&#10;&#10;자동 생성된 설명">
            <a:extLst>
              <a:ext uri="{FF2B5EF4-FFF2-40B4-BE49-F238E27FC236}">
                <a16:creationId xmlns:a16="http://schemas.microsoft.com/office/drawing/2014/main" id="{D70454B1-F8A4-5848-99A2-F31D0599E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24" y="6273232"/>
            <a:ext cx="10440000" cy="348793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8D93EAB-8707-F141-AE19-01F18F478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3" y="2374653"/>
            <a:ext cx="10440000" cy="348793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EB7510-1262-5240-B66E-20A39B27127C}"/>
              </a:ext>
            </a:extLst>
          </p:cNvPr>
          <p:cNvSpPr/>
          <p:nvPr/>
        </p:nvSpPr>
        <p:spPr>
          <a:xfrm>
            <a:off x="11702972" y="3518457"/>
            <a:ext cx="6327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 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작은 사물은 예측을 잘 하지 못하는 결과가 나옴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 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-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사물의 경계선이 뚜렷하지 못한 경향이 있음</a:t>
            </a:r>
            <a:endParaRPr lang="en-US" altLang="ko-KR" sz="2400" b="0" i="0" dirty="0">
              <a:effectLst/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D70B32-F1FB-1B43-A0DF-726D181480FC}"/>
              </a:ext>
            </a:extLst>
          </p:cNvPr>
          <p:cNvSpPr/>
          <p:nvPr/>
        </p:nvSpPr>
        <p:spPr>
          <a:xfrm>
            <a:off x="11724743" y="6447540"/>
            <a:ext cx="58330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 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테스트 </a:t>
            </a:r>
            <a:r>
              <a:rPr lang="ko-KR" altLang="en-US" sz="28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데이터셋의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Miou</a:t>
            </a:r>
            <a:endParaRPr lang="en-US" altLang="ko-KR" sz="28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8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4000" dirty="0">
                <a:solidFill>
                  <a:srgbClr val="7030A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0.44</a:t>
            </a: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0B41F946-B9E2-401B-A224-833409D0C504}"/>
              </a:ext>
            </a:extLst>
          </p:cNvPr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결과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34398D-0747-4140-B7A3-B2E19907D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8834" y="8237243"/>
            <a:ext cx="6191250" cy="14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2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5446" y="2528332"/>
            <a:ext cx="16272723" cy="17572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600" kern="0" spc="-300" dirty="0">
                <a:solidFill>
                  <a:srgbClr val="FFFFFF"/>
                </a:solidFill>
                <a:latin typeface="a고딕19" panose="02020600000000000000" pitchFamily="18" charset="-127"/>
                <a:ea typeface="a고딕19" panose="02020600000000000000" pitchFamily="18" charset="-127"/>
                <a:cs typeface="Open Sans ExtraBold" pitchFamily="34" charset="0"/>
              </a:rPr>
              <a:t>SEGNET</a:t>
            </a:r>
            <a:endParaRPr lang="en-US" sz="96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2638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434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35757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0304520" y="3619501"/>
            <a:ext cx="7145280" cy="879368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endParaRPr 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SegNet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모델은 대칭적인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Encoder-Decoder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구조로 이루어짐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683977" y="3990202"/>
            <a:ext cx="102695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2021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FC5919-FDCE-45BD-830A-477EFDDEE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2"/>
          <a:stretch/>
        </p:blipFill>
        <p:spPr bwMode="auto">
          <a:xfrm>
            <a:off x="249744" y="3980870"/>
            <a:ext cx="9230458" cy="32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8">
            <a:extLst>
              <a:ext uri="{FF2B5EF4-FFF2-40B4-BE49-F238E27FC236}">
                <a16:creationId xmlns:a16="http://schemas.microsoft.com/office/drawing/2014/main" id="{3F38EF55-4CD2-49D8-972A-28A336CF718C}"/>
              </a:ext>
            </a:extLst>
          </p:cNvPr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소개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A9D6E-2E9A-4CCF-90CF-D2086B80D0A0}"/>
              </a:ext>
            </a:extLst>
          </p:cNvPr>
          <p:cNvSpPr txBox="1"/>
          <p:nvPr/>
        </p:nvSpPr>
        <p:spPr>
          <a:xfrm>
            <a:off x="10533125" y="2864487"/>
            <a:ext cx="6688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Segnet</a:t>
            </a:r>
            <a:endParaRPr lang="en-US" altLang="ko-KR" sz="32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2" name="Object 40">
            <a:extLst>
              <a:ext uri="{FF2B5EF4-FFF2-40B4-BE49-F238E27FC236}">
                <a16:creationId xmlns:a16="http://schemas.microsoft.com/office/drawing/2014/main" id="{B98C1391-856F-4204-9D50-5584B73C140C}"/>
              </a:ext>
            </a:extLst>
          </p:cNvPr>
          <p:cNvSpPr txBox="1"/>
          <p:nvPr/>
        </p:nvSpPr>
        <p:spPr>
          <a:xfrm>
            <a:off x="10304520" y="4097174"/>
            <a:ext cx="7145280" cy="765274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endParaRPr 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5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개의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encoder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와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5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개의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decoder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로 구성되어 있음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just"/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just"/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just"/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endParaRPr 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3" name="Object 40">
            <a:extLst>
              <a:ext uri="{FF2B5EF4-FFF2-40B4-BE49-F238E27FC236}">
                <a16:creationId xmlns:a16="http://schemas.microsoft.com/office/drawing/2014/main" id="{F6B87F9E-AD2A-45AF-89ED-15CF8C01808B}"/>
              </a:ext>
            </a:extLst>
          </p:cNvPr>
          <p:cNvSpPr txBox="1"/>
          <p:nvPr/>
        </p:nvSpPr>
        <p:spPr>
          <a:xfrm>
            <a:off x="9645536" y="4731279"/>
            <a:ext cx="4244008" cy="44195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Encoder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Conv layer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거친 후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</a:t>
            </a:r>
            <a:b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</a:b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batch normalization, 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relu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max pooling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거침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Max-pooling indices storing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을 수행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5" name="Object 40">
            <a:extLst>
              <a:ext uri="{FF2B5EF4-FFF2-40B4-BE49-F238E27FC236}">
                <a16:creationId xmlns:a16="http://schemas.microsoft.com/office/drawing/2014/main" id="{7526EB25-B5DD-4472-A7D2-2CDECDFC214E}"/>
              </a:ext>
            </a:extLst>
          </p:cNvPr>
          <p:cNvSpPr txBox="1"/>
          <p:nvPr/>
        </p:nvSpPr>
        <p:spPr>
          <a:xfrm>
            <a:off x="13868400" y="4731279"/>
            <a:ext cx="4244008" cy="44195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Decoder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Upsampling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과정에서 앞서서 저장했던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pooling indices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를 활용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마지막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Layer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에는 각 픽셀의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class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예측을 위한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‘</a:t>
            </a:r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softmax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’ classifier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가 있음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775140-F426-4D85-8AF6-1ECD5E3FCB69}"/>
              </a:ext>
            </a:extLst>
          </p:cNvPr>
          <p:cNvGrpSpPr/>
          <p:nvPr/>
        </p:nvGrpSpPr>
        <p:grpSpPr>
          <a:xfrm>
            <a:off x="9650738" y="1028700"/>
            <a:ext cx="8149347" cy="3460836"/>
            <a:chOff x="10287000" y="2359006"/>
            <a:chExt cx="6781800" cy="267717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911DE67-DA99-480F-955F-935BBD3F7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674"/>
            <a:stretch/>
          </p:blipFill>
          <p:spPr>
            <a:xfrm>
              <a:off x="10287000" y="2359006"/>
              <a:ext cx="6781800" cy="2677174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5948E43-23FC-4205-8916-7D3553228885}"/>
                </a:ext>
              </a:extLst>
            </p:cNvPr>
            <p:cNvSpPr/>
            <p:nvPr/>
          </p:nvSpPr>
          <p:spPr>
            <a:xfrm>
              <a:off x="10315193" y="3014504"/>
              <a:ext cx="6667149" cy="819213"/>
            </a:xfrm>
            <a:prstGeom prst="rect">
              <a:avLst/>
            </a:prstGeom>
            <a:noFill/>
            <a:ln w="28575">
              <a:solidFill>
                <a:srgbClr val="047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77C028-2C9F-4566-9266-3B233F49F5EA}"/>
                </a:ext>
              </a:extLst>
            </p:cNvPr>
            <p:cNvSpPr/>
            <p:nvPr/>
          </p:nvSpPr>
          <p:spPr>
            <a:xfrm>
              <a:off x="10315193" y="3884540"/>
              <a:ext cx="6667149" cy="819213"/>
            </a:xfrm>
            <a:prstGeom prst="rect">
              <a:avLst/>
            </a:prstGeom>
            <a:noFill/>
            <a:ln w="28575">
              <a:solidFill>
                <a:srgbClr val="047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2F1CCFA-5A71-494F-B929-2555D92C56FC}"/>
                </a:ext>
              </a:extLst>
            </p:cNvPr>
            <p:cNvSpPr/>
            <p:nvPr/>
          </p:nvSpPr>
          <p:spPr>
            <a:xfrm>
              <a:off x="10315193" y="4750689"/>
              <a:ext cx="6667149" cy="266183"/>
            </a:xfrm>
            <a:prstGeom prst="rect">
              <a:avLst/>
            </a:prstGeom>
            <a:noFill/>
            <a:ln w="28575">
              <a:solidFill>
                <a:srgbClr val="3B71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33D51467-5FD2-4503-9F12-39DC80649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2"/>
          <a:stretch/>
        </p:blipFill>
        <p:spPr bwMode="auto">
          <a:xfrm>
            <a:off x="370742" y="3969056"/>
            <a:ext cx="9230458" cy="32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EB049FA-27F9-4599-8DF6-82D217BB5313}"/>
              </a:ext>
            </a:extLst>
          </p:cNvPr>
          <p:cNvSpPr/>
          <p:nvPr/>
        </p:nvSpPr>
        <p:spPr>
          <a:xfrm>
            <a:off x="587483" y="3619500"/>
            <a:ext cx="4267200" cy="36576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184DA1E3-A96A-43B1-B4BC-8AE427BD0C94}"/>
              </a:ext>
            </a:extLst>
          </p:cNvPr>
          <p:cNvSpPr txBox="1"/>
          <p:nvPr/>
        </p:nvSpPr>
        <p:spPr>
          <a:xfrm>
            <a:off x="12274296" y="4610836"/>
            <a:ext cx="3260354" cy="8180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200000"/>
              </a:lnSpc>
            </a:pPr>
            <a:r>
              <a:rPr lang="en-US" altLang="ko-KR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Input_size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(128,128,3)</a:t>
            </a:r>
          </a:p>
          <a:p>
            <a:pPr algn="just"/>
            <a:endParaRPr lang="en-US" altLang="ko-KR" sz="2400" dirty="0">
              <a:solidFill>
                <a:srgbClr val="17226F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342900" indent="-342900" algn="just">
              <a:buAutoNum type="arabicParenR"/>
            </a:pPr>
            <a:endParaRPr lang="en-US" sz="2400" dirty="0">
              <a:solidFill>
                <a:srgbClr val="17226F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4DEFD7-9CBA-40E9-B8F2-E0E73B0F3EC1}"/>
              </a:ext>
            </a:extLst>
          </p:cNvPr>
          <p:cNvGrpSpPr/>
          <p:nvPr/>
        </p:nvGrpSpPr>
        <p:grpSpPr>
          <a:xfrm>
            <a:off x="10348371" y="5522120"/>
            <a:ext cx="7112203" cy="3134127"/>
            <a:chOff x="10348371" y="5522120"/>
            <a:chExt cx="7112203" cy="31341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B2DABA-BDE8-4AC0-B759-15610B1882EF}"/>
                </a:ext>
              </a:extLst>
            </p:cNvPr>
            <p:cNvSpPr/>
            <p:nvPr/>
          </p:nvSpPr>
          <p:spPr>
            <a:xfrm>
              <a:off x="10449969" y="5522120"/>
              <a:ext cx="6909007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ko-KR" dirty="0">
                  <a:solidFill>
                    <a:srgbClr val="21084E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1 Layer </a:t>
              </a:r>
              <a:r>
                <a:rPr lang="en-US" altLang="ko-KR" dirty="0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(conv, </a:t>
              </a:r>
              <a:r>
                <a:rPr lang="en-US" altLang="ko-KR" dirty="0" err="1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altLang="ko-KR" dirty="0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*2 , </a:t>
              </a:r>
              <a:r>
                <a:rPr lang="en-US" altLang="ko-KR" dirty="0">
                  <a:solidFill>
                    <a:srgbClr val="3B713D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max pool 2x2 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altLang="ko-KR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(64,64,64) 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99C11B8-1035-4497-8489-168D5D4F0EE3}"/>
                </a:ext>
              </a:extLst>
            </p:cNvPr>
            <p:cNvSpPr/>
            <p:nvPr/>
          </p:nvSpPr>
          <p:spPr>
            <a:xfrm>
              <a:off x="10348371" y="6164844"/>
              <a:ext cx="7112203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ko-KR" dirty="0">
                  <a:solidFill>
                    <a:srgbClr val="21084E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2 Layer </a:t>
              </a:r>
              <a:r>
                <a:rPr lang="en-US" altLang="ko-KR" dirty="0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(conv, </a:t>
              </a:r>
              <a:r>
                <a:rPr lang="en-US" altLang="ko-KR" dirty="0" err="1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altLang="ko-KR" dirty="0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*2 , </a:t>
              </a:r>
              <a:r>
                <a:rPr lang="en-US" altLang="ko-KR" dirty="0">
                  <a:solidFill>
                    <a:srgbClr val="3B713D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max pool 2x2 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altLang="ko-KR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(32,32,128) 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41062B-F9A6-4F88-9268-6D341F05710F}"/>
                </a:ext>
              </a:extLst>
            </p:cNvPr>
            <p:cNvSpPr/>
            <p:nvPr/>
          </p:nvSpPr>
          <p:spPr>
            <a:xfrm>
              <a:off x="10348371" y="6807568"/>
              <a:ext cx="7112203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ko-KR" dirty="0">
                  <a:solidFill>
                    <a:srgbClr val="21084E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3 Layer </a:t>
              </a:r>
              <a:r>
                <a:rPr lang="en-US" altLang="ko-KR" dirty="0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(conv, </a:t>
              </a:r>
              <a:r>
                <a:rPr lang="en-US" altLang="ko-KR" dirty="0" err="1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altLang="ko-KR" dirty="0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*3 , </a:t>
              </a:r>
              <a:r>
                <a:rPr lang="en-US" altLang="ko-KR" dirty="0">
                  <a:solidFill>
                    <a:srgbClr val="3B713D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max pool 2x2 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altLang="ko-KR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(16,16,256) 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DD2F704-5D47-4091-8883-307E18E9E8E5}"/>
                </a:ext>
              </a:extLst>
            </p:cNvPr>
            <p:cNvSpPr/>
            <p:nvPr/>
          </p:nvSpPr>
          <p:spPr>
            <a:xfrm>
              <a:off x="10478214" y="7450292"/>
              <a:ext cx="6852517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ko-KR" dirty="0">
                  <a:solidFill>
                    <a:srgbClr val="21084E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4 Layer </a:t>
              </a:r>
              <a:r>
                <a:rPr lang="en-US" altLang="ko-KR" dirty="0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(conv, </a:t>
              </a:r>
              <a:r>
                <a:rPr lang="en-US" altLang="ko-KR" dirty="0" err="1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altLang="ko-KR" dirty="0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*3 , </a:t>
              </a:r>
              <a:r>
                <a:rPr lang="en-US" altLang="ko-KR" dirty="0">
                  <a:solidFill>
                    <a:srgbClr val="3B713D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max pool 2x2 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altLang="ko-KR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(8,8,512) 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7FADD94-3F6F-4A86-A1C2-5C73A1AE79D8}"/>
                </a:ext>
              </a:extLst>
            </p:cNvPr>
            <p:cNvSpPr/>
            <p:nvPr/>
          </p:nvSpPr>
          <p:spPr>
            <a:xfrm>
              <a:off x="10478214" y="8093016"/>
              <a:ext cx="6852517" cy="5632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ko-KR" dirty="0">
                  <a:solidFill>
                    <a:srgbClr val="21084E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5 Layer </a:t>
              </a:r>
              <a:r>
                <a:rPr lang="en-US" altLang="ko-KR" dirty="0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(conv, </a:t>
              </a:r>
              <a:r>
                <a:rPr lang="en-US" altLang="ko-KR" dirty="0" err="1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ReLU</a:t>
              </a:r>
              <a:r>
                <a:rPr lang="en-US" altLang="ko-KR" dirty="0">
                  <a:solidFill>
                    <a:srgbClr val="0476B3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) *3 , </a:t>
              </a:r>
              <a:r>
                <a:rPr lang="en-US" altLang="ko-KR" dirty="0">
                  <a:solidFill>
                    <a:srgbClr val="3B713D"/>
                  </a:solidFill>
                  <a:latin typeface="a고딕16" panose="02020600000000000000" pitchFamily="18" charset="-127"/>
                  <a:ea typeface="a고딕16" panose="02020600000000000000" pitchFamily="18" charset="-127"/>
                </a:rPr>
                <a:t>max pool 2x2 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-&gt; </a:t>
              </a:r>
              <a:r>
                <a:rPr lang="en-US" altLang="ko-KR" dirty="0" err="1">
                  <a:latin typeface="a고딕16" panose="02020600000000000000" pitchFamily="18" charset="-127"/>
                  <a:ea typeface="a고딕16" panose="02020600000000000000" pitchFamily="18" charset="-127"/>
                </a:rPr>
                <a:t>output_size</a:t>
              </a:r>
              <a:r>
                <a:rPr lang="en-US" altLang="ko-KR" dirty="0">
                  <a:latin typeface="a고딕16" panose="02020600000000000000" pitchFamily="18" charset="-127"/>
                  <a:ea typeface="a고딕16" panose="02020600000000000000" pitchFamily="18" charset="-127"/>
                </a:rPr>
                <a:t>(4,4,512) 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A39C5C-EFF2-43CE-8683-B29D1D9D26F0}"/>
              </a:ext>
            </a:extLst>
          </p:cNvPr>
          <p:cNvSpPr/>
          <p:nvPr/>
        </p:nvSpPr>
        <p:spPr>
          <a:xfrm>
            <a:off x="12330966" y="8724900"/>
            <a:ext cx="3147015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dirty="0" err="1">
                <a:solidFill>
                  <a:schemeClr val="accent5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output_size</a:t>
            </a:r>
            <a:r>
              <a:rPr lang="en-US" altLang="ko-KR" sz="2400" dirty="0">
                <a:solidFill>
                  <a:schemeClr val="accent5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(4,4,512) </a:t>
            </a:r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A2A7942D-031C-4D02-9CA8-1BB6A9306352}"/>
              </a:ext>
            </a:extLst>
          </p:cNvPr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구조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49EE08-55D3-4F7C-82CD-47CD838E16F7}"/>
              </a:ext>
            </a:extLst>
          </p:cNvPr>
          <p:cNvSpPr/>
          <p:nvPr/>
        </p:nvSpPr>
        <p:spPr>
          <a:xfrm>
            <a:off x="559359" y="2790540"/>
            <a:ext cx="1879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rgbClr val="210B4D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Encoder</a:t>
            </a:r>
            <a:endParaRPr lang="ko-KR" altLang="en-US" sz="3600" dirty="0">
              <a:solidFill>
                <a:srgbClr val="210B4D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160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447800" y="430530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3204E7B-7881-4B7E-B118-340CC3B57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22"/>
          <a:stretch/>
        </p:blipFill>
        <p:spPr bwMode="auto">
          <a:xfrm>
            <a:off x="380369" y="4172530"/>
            <a:ext cx="9230458" cy="32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9BF2668-902C-4F01-8477-9AAA439C7C1F}"/>
              </a:ext>
            </a:extLst>
          </p:cNvPr>
          <p:cNvGrpSpPr/>
          <p:nvPr/>
        </p:nvGrpSpPr>
        <p:grpSpPr>
          <a:xfrm>
            <a:off x="10072070" y="1101686"/>
            <a:ext cx="7629526" cy="3548765"/>
            <a:chOff x="10315193" y="1721951"/>
            <a:chExt cx="6715125" cy="32894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108EAA7-0056-4655-A121-73A0FA15951B}"/>
                </a:ext>
              </a:extLst>
            </p:cNvPr>
            <p:cNvGrpSpPr/>
            <p:nvPr/>
          </p:nvGrpSpPr>
          <p:grpSpPr>
            <a:xfrm>
              <a:off x="10315193" y="1721951"/>
              <a:ext cx="6715125" cy="3289422"/>
              <a:chOff x="1119187" y="2890479"/>
              <a:chExt cx="6715125" cy="328942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6F789F7-D227-478F-BD91-1456F897A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4247"/>
              <a:stretch/>
            </p:blipFill>
            <p:spPr>
              <a:xfrm>
                <a:off x="1119187" y="2890479"/>
                <a:ext cx="6715125" cy="40005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15E3730-060B-4CCA-A2B3-566F81D2E3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7894"/>
              <a:stretch/>
            </p:blipFill>
            <p:spPr>
              <a:xfrm>
                <a:off x="1143000" y="3284238"/>
                <a:ext cx="6667500" cy="2895663"/>
              </a:xfrm>
              <a:prstGeom prst="rect">
                <a:avLst/>
              </a:prstGeom>
            </p:spPr>
          </p:pic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6B0F5E6-24A7-435F-9644-F28DB5676A49}"/>
                </a:ext>
              </a:extLst>
            </p:cNvPr>
            <p:cNvSpPr/>
            <p:nvPr/>
          </p:nvSpPr>
          <p:spPr>
            <a:xfrm>
              <a:off x="10315193" y="2476500"/>
              <a:ext cx="6667149" cy="819213"/>
            </a:xfrm>
            <a:prstGeom prst="rect">
              <a:avLst/>
            </a:prstGeom>
            <a:noFill/>
            <a:ln w="28575">
              <a:solidFill>
                <a:srgbClr val="047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0BCA413-C10D-4671-904D-C0881AF215C1}"/>
                </a:ext>
              </a:extLst>
            </p:cNvPr>
            <p:cNvSpPr/>
            <p:nvPr/>
          </p:nvSpPr>
          <p:spPr>
            <a:xfrm>
              <a:off x="10315193" y="3334330"/>
              <a:ext cx="6667149" cy="819213"/>
            </a:xfrm>
            <a:prstGeom prst="rect">
              <a:avLst/>
            </a:prstGeom>
            <a:noFill/>
            <a:ln w="28575">
              <a:solidFill>
                <a:srgbClr val="047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760D0E0-A346-4DA8-B153-12E10C7297F6}"/>
                </a:ext>
              </a:extLst>
            </p:cNvPr>
            <p:cNvSpPr/>
            <p:nvPr/>
          </p:nvSpPr>
          <p:spPr>
            <a:xfrm>
              <a:off x="10325451" y="4192160"/>
              <a:ext cx="6667149" cy="819213"/>
            </a:xfrm>
            <a:prstGeom prst="rect">
              <a:avLst/>
            </a:prstGeom>
            <a:noFill/>
            <a:ln w="28575">
              <a:solidFill>
                <a:srgbClr val="047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0604DE0-1F6F-40ED-9577-F98B993D45FA}"/>
                </a:ext>
              </a:extLst>
            </p:cNvPr>
            <p:cNvSpPr/>
            <p:nvPr/>
          </p:nvSpPr>
          <p:spPr>
            <a:xfrm>
              <a:off x="10315193" y="2160618"/>
              <a:ext cx="6667149" cy="266183"/>
            </a:xfrm>
            <a:prstGeom prst="rect">
              <a:avLst/>
            </a:prstGeom>
            <a:noFill/>
            <a:ln w="28575">
              <a:solidFill>
                <a:srgbClr val="E95F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3201A14-2C3B-4239-80A2-1BB2F2463B81}"/>
                </a:ext>
              </a:extLst>
            </p:cNvPr>
            <p:cNvSpPr/>
            <p:nvPr/>
          </p:nvSpPr>
          <p:spPr>
            <a:xfrm>
              <a:off x="10315193" y="1809233"/>
              <a:ext cx="6667149" cy="305317"/>
            </a:xfrm>
            <a:prstGeom prst="rect">
              <a:avLst/>
            </a:prstGeom>
            <a:noFill/>
            <a:ln w="28575">
              <a:solidFill>
                <a:srgbClr val="3B71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BD930B-05C6-4431-A2F4-5D268BA1F6F0}"/>
              </a:ext>
            </a:extLst>
          </p:cNvPr>
          <p:cNvSpPr/>
          <p:nvPr/>
        </p:nvSpPr>
        <p:spPr>
          <a:xfrm>
            <a:off x="12567030" y="4857123"/>
            <a:ext cx="3068469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Intput_size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(4,4,512)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9C07E8-CDC6-4DF3-BD8D-9560826FA792}"/>
              </a:ext>
            </a:extLst>
          </p:cNvPr>
          <p:cNvSpPr/>
          <p:nvPr/>
        </p:nvSpPr>
        <p:spPr>
          <a:xfrm>
            <a:off x="11532778" y="8689173"/>
            <a:ext cx="5392823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2400" dirty="0">
                <a:solidFill>
                  <a:schemeClr val="accent5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Conv * 1 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24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output_size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(128,128,32) 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EA239A19-80B6-48B1-988A-8C23D28B8E32}"/>
              </a:ext>
            </a:extLst>
          </p:cNvPr>
          <p:cNvSpPr txBox="1"/>
          <p:nvPr/>
        </p:nvSpPr>
        <p:spPr>
          <a:xfrm>
            <a:off x="9600102" y="5801731"/>
            <a:ext cx="8991600" cy="32411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200000"/>
              </a:lnSpc>
            </a:pPr>
            <a:r>
              <a:rPr lang="en-US" dirty="0">
                <a:solidFill>
                  <a:srgbClr val="21084E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6 Layer </a:t>
            </a:r>
            <a:r>
              <a:rPr lang="en-US" dirty="0">
                <a:solidFill>
                  <a:srgbClr val="E95F5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up sampling,</a:t>
            </a:r>
            <a:r>
              <a:rPr lang="ko-KR" altLang="en-US" dirty="0">
                <a:solidFill>
                  <a:srgbClr val="E95F5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dirty="0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(conv 3x3, </a:t>
            </a:r>
            <a:r>
              <a:rPr lang="en-US" dirty="0" err="1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ReLU</a:t>
            </a:r>
            <a:r>
              <a:rPr lang="en-US" dirty="0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 *3 </a:t>
            </a:r>
            <a:r>
              <a:rPr 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-&gt; </a:t>
            </a:r>
            <a:r>
              <a:rPr lang="en-US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output_size</a:t>
            </a:r>
            <a:r>
              <a:rPr lang="en-US" dirty="0">
                <a:latin typeface="a고딕16" panose="02020600000000000000" pitchFamily="18" charset="-127"/>
                <a:ea typeface="a고딕16" panose="02020600000000000000" pitchFamily="18" charset="-127"/>
              </a:rPr>
              <a:t>(8,8,512)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21084E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7 Layer </a:t>
            </a:r>
            <a:r>
              <a:rPr lang="en-US" altLang="ko-KR" dirty="0">
                <a:solidFill>
                  <a:srgbClr val="E95F5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up sampling,</a:t>
            </a:r>
            <a:r>
              <a:rPr lang="ko-KR" altLang="en-US" dirty="0">
                <a:solidFill>
                  <a:srgbClr val="E95F5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dirty="0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(conv 3x3, </a:t>
            </a:r>
            <a:r>
              <a:rPr lang="en-US" altLang="ko-KR" dirty="0" err="1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ReLU</a:t>
            </a:r>
            <a:r>
              <a:rPr lang="en-US" altLang="ko-KR" dirty="0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 *3 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-&gt; </a:t>
            </a:r>
            <a:r>
              <a:rPr lang="en-US" altLang="ko-KR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output_size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(16,16,512) </a:t>
            </a:r>
            <a:endParaRPr lang="en-US" altLang="ko-KR" dirty="0">
              <a:solidFill>
                <a:srgbClr val="17226F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21084E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8 Layer </a:t>
            </a:r>
            <a:r>
              <a:rPr lang="en-US" altLang="ko-KR" dirty="0">
                <a:solidFill>
                  <a:srgbClr val="E95F5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up sampling,</a:t>
            </a:r>
            <a:r>
              <a:rPr lang="ko-KR" altLang="en-US" dirty="0">
                <a:solidFill>
                  <a:srgbClr val="E95F5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dirty="0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(conv 3x3, </a:t>
            </a:r>
            <a:r>
              <a:rPr lang="en-US" altLang="ko-KR" dirty="0" err="1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ReLU</a:t>
            </a:r>
            <a:r>
              <a:rPr lang="en-US" altLang="ko-KR" dirty="0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 *3 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-&gt; </a:t>
            </a:r>
            <a:r>
              <a:rPr lang="en-US" altLang="ko-KR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output_size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(32,32,256) 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21084E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9 Layer </a:t>
            </a:r>
            <a:r>
              <a:rPr lang="en-US" altLang="ko-KR" dirty="0">
                <a:solidFill>
                  <a:srgbClr val="E95F5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up sampling,</a:t>
            </a:r>
            <a:r>
              <a:rPr lang="ko-KR" altLang="en-US" dirty="0">
                <a:solidFill>
                  <a:srgbClr val="E95F5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dirty="0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(conv 3x3, </a:t>
            </a:r>
            <a:r>
              <a:rPr lang="en-US" altLang="ko-KR" dirty="0" err="1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ReLU</a:t>
            </a:r>
            <a:r>
              <a:rPr lang="en-US" altLang="ko-KR" dirty="0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 *2 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-&gt; </a:t>
            </a:r>
            <a:r>
              <a:rPr lang="en-US" altLang="ko-KR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output_size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(64,64,128) </a:t>
            </a: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21084E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10 Layer </a:t>
            </a:r>
            <a:r>
              <a:rPr lang="en-US" altLang="ko-KR" dirty="0">
                <a:solidFill>
                  <a:srgbClr val="E95F5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up sampling,</a:t>
            </a:r>
            <a:r>
              <a:rPr lang="ko-KR" altLang="en-US" dirty="0">
                <a:solidFill>
                  <a:srgbClr val="E95F54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dirty="0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(conv 3x3, </a:t>
            </a:r>
            <a:r>
              <a:rPr lang="en-US" altLang="ko-KR" dirty="0" err="1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ReLU</a:t>
            </a:r>
            <a:r>
              <a:rPr lang="en-US" altLang="ko-KR" dirty="0">
                <a:solidFill>
                  <a:srgbClr val="0476B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 *2 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-&gt; </a:t>
            </a:r>
            <a:r>
              <a:rPr lang="en-US" altLang="ko-KR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output_size</a:t>
            </a:r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(128,128,64) </a:t>
            </a:r>
            <a:endParaRPr lang="en-US" dirty="0">
              <a:solidFill>
                <a:srgbClr val="17226F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86B94652-6404-47E5-987C-EDCF349BFC7C}"/>
              </a:ext>
            </a:extLst>
          </p:cNvPr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구조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7040CA-3F49-4D76-973D-31685FD8F29F}"/>
              </a:ext>
            </a:extLst>
          </p:cNvPr>
          <p:cNvSpPr/>
          <p:nvPr/>
        </p:nvSpPr>
        <p:spPr>
          <a:xfrm>
            <a:off x="4865444" y="3944387"/>
            <a:ext cx="4629109" cy="36576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CAF116-B5E2-4ACB-AA2C-D173FF7DFE2F}"/>
              </a:ext>
            </a:extLst>
          </p:cNvPr>
          <p:cNvSpPr/>
          <p:nvPr/>
        </p:nvSpPr>
        <p:spPr>
          <a:xfrm>
            <a:off x="452713" y="3114970"/>
            <a:ext cx="19143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rgbClr val="210B4D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Decoder</a:t>
            </a:r>
            <a:endParaRPr lang="ko-KR" altLang="en-US" sz="3600" dirty="0">
              <a:solidFill>
                <a:srgbClr val="210B4D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525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17049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sp>
        <p:nvSpPr>
          <p:cNvPr id="12" name="Object 40">
            <a:extLst>
              <a:ext uri="{FF2B5EF4-FFF2-40B4-BE49-F238E27FC236}">
                <a16:creationId xmlns:a16="http://schemas.microsoft.com/office/drawing/2014/main" id="{5B7384BF-F167-4F06-87E2-7375A61B55A8}"/>
              </a:ext>
            </a:extLst>
          </p:cNvPr>
          <p:cNvSpPr txBox="1"/>
          <p:nvPr/>
        </p:nvSpPr>
        <p:spPr>
          <a:xfrm>
            <a:off x="4991099" y="8267700"/>
            <a:ext cx="8305800" cy="1219200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Loss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값은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0.0044~0.0025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사이로 줄어드는 경향을 보임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just"/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Accuracy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는 초반에 낮은 경향을 보였지만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점점 올라가는 추세를 보임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just"/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Miou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는 상승하는 경향을 보이며 검증데이터 셋에서는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0.54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이상의 값도 나옴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A6B04905-A190-479B-BBC2-8B19AE213CFA}"/>
              </a:ext>
            </a:extLst>
          </p:cNvPr>
          <p:cNvSpPr txBox="1"/>
          <p:nvPr/>
        </p:nvSpPr>
        <p:spPr>
          <a:xfrm>
            <a:off x="914400" y="568839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결과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5" name="Object 40">
            <a:extLst>
              <a:ext uri="{FF2B5EF4-FFF2-40B4-BE49-F238E27FC236}">
                <a16:creationId xmlns:a16="http://schemas.microsoft.com/office/drawing/2014/main" id="{5EC1B6D2-567A-4650-ACD7-CD254E6883CF}"/>
              </a:ext>
            </a:extLst>
          </p:cNvPr>
          <p:cNvSpPr txBox="1"/>
          <p:nvPr/>
        </p:nvSpPr>
        <p:spPr>
          <a:xfrm>
            <a:off x="1523966" y="1715250"/>
            <a:ext cx="7854283" cy="942989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EPOCH : 60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BATCH SIZE : 4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06B2B-134C-4708-9BC9-0C0606A4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60" y="2713272"/>
            <a:ext cx="14638679" cy="53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67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013D38A-A5B5-4CB8-81EA-DB84A985B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47" y="2464623"/>
            <a:ext cx="10418400" cy="3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357DF25-C861-4C5C-B0E8-D1CC64CB1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73" y="6210300"/>
            <a:ext cx="10418400" cy="3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8">
            <a:extLst>
              <a:ext uri="{FF2B5EF4-FFF2-40B4-BE49-F238E27FC236}">
                <a16:creationId xmlns:a16="http://schemas.microsoft.com/office/drawing/2014/main" id="{5A046DA5-9BD0-422C-93D3-34507563749C}"/>
              </a:ext>
            </a:extLst>
          </p:cNvPr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결과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29706-B925-4493-A9B1-91B2C505599D}"/>
              </a:ext>
            </a:extLst>
          </p:cNvPr>
          <p:cNvSpPr txBox="1"/>
          <p:nvPr/>
        </p:nvSpPr>
        <p:spPr>
          <a:xfrm>
            <a:off x="12084649" y="3604819"/>
            <a:ext cx="55112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도로나 건물은 잘 구분하지만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경계선 부분에서 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흐릿하게 퍼지면서 예측이 잘 되지 않음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028149-CE81-4974-9313-BDB8640DCCCF}"/>
              </a:ext>
            </a:extLst>
          </p:cNvPr>
          <p:cNvSpPr/>
          <p:nvPr/>
        </p:nvSpPr>
        <p:spPr>
          <a:xfrm>
            <a:off x="11563143" y="6552673"/>
            <a:ext cx="58330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 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테스트 </a:t>
            </a:r>
            <a:r>
              <a:rPr lang="ko-KR" altLang="en-US" sz="28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데이터셋의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 err="1">
                <a:latin typeface="a고딕16" panose="02020600000000000000" pitchFamily="18" charset="-127"/>
                <a:ea typeface="a고딕16" panose="02020600000000000000" pitchFamily="18" charset="-127"/>
              </a:rPr>
              <a:t>Miou</a:t>
            </a:r>
            <a:endParaRPr lang="en-US" altLang="ko-KR" sz="28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8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4000" dirty="0">
                <a:solidFill>
                  <a:srgbClr val="7030A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0.44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AA06F7-2695-421C-8AD4-EAF2C129C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6981" y="8267700"/>
            <a:ext cx="6686550" cy="15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89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5446" y="2528332"/>
            <a:ext cx="16272723" cy="17572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700" kern="0" spc="-300" dirty="0">
                <a:solidFill>
                  <a:srgbClr val="FFFFFF"/>
                </a:solidFill>
                <a:latin typeface="a고딕19" panose="02020600000000000000" pitchFamily="18" charset="-127"/>
                <a:ea typeface="a고딕19" panose="02020600000000000000" pitchFamily="18" charset="-127"/>
                <a:cs typeface="Open Sans ExtraBold" pitchFamily="34" charset="0"/>
              </a:rPr>
              <a:t>결과 정리</a:t>
            </a:r>
            <a:endParaRPr lang="en-US" sz="77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2638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1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366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41197E-DD9B-4F85-B806-733B5670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68244"/>
            <a:ext cx="10972800" cy="3975891"/>
          </a:xfrm>
          <a:prstGeom prst="rect">
            <a:avLst/>
          </a:prstGeom>
        </p:spPr>
      </p:pic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54024842-8EB0-492B-9795-413901C5B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92009"/>
            <a:ext cx="10972800" cy="3975891"/>
          </a:xfrm>
          <a:prstGeom prst="rect">
            <a:avLst/>
          </a:prstGeom>
        </p:spPr>
      </p:pic>
      <p:sp>
        <p:nvSpPr>
          <p:cNvPr id="11" name="Object 8">
            <a:extLst>
              <a:ext uri="{FF2B5EF4-FFF2-40B4-BE49-F238E27FC236}">
                <a16:creationId xmlns:a16="http://schemas.microsoft.com/office/drawing/2014/main" id="{73E62060-F803-4914-B6F4-B79B1F8D0780}"/>
              </a:ext>
            </a:extLst>
          </p:cNvPr>
          <p:cNvSpPr txBox="1"/>
          <p:nvPr/>
        </p:nvSpPr>
        <p:spPr>
          <a:xfrm>
            <a:off x="533400" y="235191"/>
            <a:ext cx="7862026" cy="7935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별 </a:t>
            </a:r>
            <a:r>
              <a:rPr lang="en-US" altLang="ko-KR" sz="32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Train/Validation</a:t>
            </a:r>
            <a:r>
              <a:rPr lang="ko-KR" altLang="en-US" sz="32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 </a:t>
            </a:r>
            <a:r>
              <a:rPr lang="en-US" altLang="ko-KR" sz="32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Loss, </a:t>
            </a:r>
            <a:r>
              <a:rPr lang="en-US" altLang="ko-KR" sz="3200" kern="0" spc="-200" dirty="0" err="1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Accracy</a:t>
            </a:r>
            <a:r>
              <a:rPr lang="en-US" altLang="ko-KR" sz="32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, </a:t>
            </a:r>
            <a:r>
              <a:rPr lang="en-US" altLang="ko-KR" sz="3200" kern="0" spc="-200" dirty="0" err="1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Miou</a:t>
            </a:r>
            <a:endParaRPr lang="en-US" sz="10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2" name="Object 40">
            <a:extLst>
              <a:ext uri="{FF2B5EF4-FFF2-40B4-BE49-F238E27FC236}">
                <a16:creationId xmlns:a16="http://schemas.microsoft.com/office/drawing/2014/main" id="{2B0A8122-694E-4FB6-908B-734CA6BD14B2}"/>
              </a:ext>
            </a:extLst>
          </p:cNvPr>
          <p:cNvSpPr txBox="1"/>
          <p:nvPr/>
        </p:nvSpPr>
        <p:spPr>
          <a:xfrm>
            <a:off x="12039600" y="1483479"/>
            <a:ext cx="5638800" cy="334542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Train 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Epoch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: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100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전반적으로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Loss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0.005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이하로 감소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전반적으로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Accuracy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0.9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이상으로 증가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Miou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U-net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과 </a:t>
            </a: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Segnet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은 상승하지만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FCN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은 유지되는 모습을 보임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3" name="Object 40">
            <a:extLst>
              <a:ext uri="{FF2B5EF4-FFF2-40B4-BE49-F238E27FC236}">
                <a16:creationId xmlns:a16="http://schemas.microsoft.com/office/drawing/2014/main" id="{E9B2744D-F468-49D5-8D38-608982B02148}"/>
              </a:ext>
            </a:extLst>
          </p:cNvPr>
          <p:cNvSpPr txBox="1"/>
          <p:nvPr/>
        </p:nvSpPr>
        <p:spPr>
          <a:xfrm>
            <a:off x="12060677" y="6207244"/>
            <a:ext cx="5638800" cy="334542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Validation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Epoch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: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100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전반적으로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Loss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0.010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이하로 감소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전반적으로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Accuracy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는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0.9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이상으로 증가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Miou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값은 </a:t>
            </a: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Segnet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에서 상승하다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Epoch 60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에서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, FCN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은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Epoch 30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에서 감소함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730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26751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6" name="그림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2B903C2-A131-44A0-B7DF-29B726123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1" y="5676900"/>
            <a:ext cx="14038739" cy="364085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4B4F5E4-5D0A-4260-9643-C272BF4B0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3" y="1372907"/>
            <a:ext cx="13881220" cy="3600000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7436081C-C6DE-4B05-911C-48990AFD66D4}"/>
              </a:ext>
            </a:extLst>
          </p:cNvPr>
          <p:cNvSpPr txBox="1"/>
          <p:nvPr/>
        </p:nvSpPr>
        <p:spPr>
          <a:xfrm>
            <a:off x="533400" y="311391"/>
            <a:ext cx="7862026" cy="7935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모델 별 </a:t>
            </a:r>
            <a:r>
              <a:rPr lang="en-US" altLang="ko-KR" sz="32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Predicted Image</a:t>
            </a:r>
            <a:endParaRPr lang="en-US" sz="10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24AF501A-C053-4467-A74B-63776B9C55AF}"/>
              </a:ext>
            </a:extLst>
          </p:cNvPr>
          <p:cNvSpPr txBox="1"/>
          <p:nvPr/>
        </p:nvSpPr>
        <p:spPr>
          <a:xfrm>
            <a:off x="14935329" y="3172907"/>
            <a:ext cx="2914598" cy="48639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각 모델의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Predicted Image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확인 결과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Segnet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, U-net, FCN 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모두 비슷함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FCN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이 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U-net, </a:t>
            </a: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Segnet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보다 약간 뚜렷하게 예측됨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74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7572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700" kern="0" spc="-300" dirty="0">
                <a:solidFill>
                  <a:srgbClr val="FFFFFF"/>
                </a:solidFill>
                <a:latin typeface="a고딕19" panose="02020600000000000000" pitchFamily="18" charset="-127"/>
                <a:ea typeface="a고딕19" panose="02020600000000000000" pitchFamily="18" charset="-127"/>
                <a:cs typeface="Open Sans ExtraBold" pitchFamily="34" charset="0"/>
              </a:rPr>
              <a:t>DATA</a:t>
            </a:r>
          </a:p>
          <a:p>
            <a:pPr algn="just"/>
            <a:r>
              <a:rPr lang="ko-KR" altLang="en-US" sz="7700" kern="0" spc="-300" dirty="0">
                <a:solidFill>
                  <a:srgbClr val="FFFFFF"/>
                </a:solidFill>
                <a:latin typeface="a고딕19" panose="02020600000000000000" pitchFamily="18" charset="-127"/>
                <a:ea typeface="a고딕19" panose="02020600000000000000" pitchFamily="18" charset="-127"/>
                <a:cs typeface="Open Sans ExtraBold" pitchFamily="34" charset="0"/>
              </a:rPr>
              <a:t>분석 방법</a:t>
            </a:r>
            <a:endParaRPr lang="en-US" sz="7700" kern="0" spc="-300" dirty="0">
              <a:solidFill>
                <a:srgbClr val="FFFFFF"/>
              </a:solidFill>
              <a:latin typeface="a고딕19" panose="02020600000000000000" pitchFamily="18" charset="-127"/>
              <a:ea typeface="a고딕19" panose="02020600000000000000" pitchFamily="18" charset="-127"/>
              <a:cs typeface="Open Sans ExtraBold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2638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01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5446" y="2528332"/>
            <a:ext cx="16272723" cy="17572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700" kern="0" spc="-300" dirty="0">
                <a:solidFill>
                  <a:srgbClr val="FFFFFF"/>
                </a:solidFill>
                <a:latin typeface="a고딕19" panose="02020600000000000000" pitchFamily="18" charset="-127"/>
                <a:ea typeface="a고딕19" panose="02020600000000000000" pitchFamily="18" charset="-127"/>
                <a:cs typeface="Open Sans ExtraBold" pitchFamily="34" charset="0"/>
              </a:rPr>
              <a:t>한계점 및 </a:t>
            </a:r>
            <a:endParaRPr lang="en-US" altLang="ko-KR" sz="7700" kern="0" spc="-300" dirty="0">
              <a:solidFill>
                <a:srgbClr val="FFFFFF"/>
              </a:solidFill>
              <a:latin typeface="a고딕19" panose="02020600000000000000" pitchFamily="18" charset="-127"/>
              <a:ea typeface="a고딕19" panose="02020600000000000000" pitchFamily="18" charset="-127"/>
              <a:cs typeface="Open Sans ExtraBold" pitchFamily="34" charset="0"/>
            </a:endParaRPr>
          </a:p>
          <a:p>
            <a:pPr algn="just"/>
            <a:r>
              <a:rPr lang="ko-KR" altLang="en-US" sz="7700" kern="0" spc="-300" dirty="0">
                <a:solidFill>
                  <a:srgbClr val="FFFFFF"/>
                </a:solidFill>
                <a:latin typeface="a고딕19" panose="02020600000000000000" pitchFamily="18" charset="-127"/>
                <a:ea typeface="a고딕19" panose="02020600000000000000" pitchFamily="18" charset="-127"/>
                <a:cs typeface="Open Sans ExtraBold" pitchFamily="34" charset="0"/>
              </a:rPr>
              <a:t>발전 계획</a:t>
            </a:r>
            <a:endParaRPr lang="en-US" sz="77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2638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876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26751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54446" y="3980870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CDC5DF7-DFB7-46D1-BB9E-73CFE350B230}"/>
              </a:ext>
            </a:extLst>
          </p:cNvPr>
          <p:cNvSpPr txBox="1"/>
          <p:nvPr/>
        </p:nvSpPr>
        <p:spPr>
          <a:xfrm>
            <a:off x="609600" y="540228"/>
            <a:ext cx="7862026" cy="7935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20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한계점</a:t>
            </a:r>
            <a:endParaRPr lang="en-US" sz="10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8572E34-B025-42B4-9094-04AE7E2ED0AC}"/>
              </a:ext>
            </a:extLst>
          </p:cNvPr>
          <p:cNvSpPr txBox="1"/>
          <p:nvPr/>
        </p:nvSpPr>
        <p:spPr>
          <a:xfrm>
            <a:off x="672374" y="5342017"/>
            <a:ext cx="7862026" cy="7935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발전 계획</a:t>
            </a:r>
            <a:endParaRPr lang="en-US" sz="10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16FEB-20F1-434D-A805-53DD4FA9C997}"/>
              </a:ext>
            </a:extLst>
          </p:cNvPr>
          <p:cNvSpPr txBox="1"/>
          <p:nvPr/>
        </p:nvSpPr>
        <p:spPr>
          <a:xfrm>
            <a:off x="1445238" y="1833433"/>
            <a:ext cx="78620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한 사진 속 라벨 값의 차이에 따른 성능의 차이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457200" indent="-457200">
              <a:buAutoNum type="arabicParenR"/>
            </a:pP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457200" indent="-457200">
              <a:buAutoNum type="arabicParenR"/>
            </a:pP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사진 속 밀집되거나 크기가 작은 클래스 분류의 어려움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457200" indent="-457200">
              <a:buAutoNum type="arabicParenR"/>
            </a:pP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457200" indent="-457200">
              <a:buAutoNum type="arabicParenR"/>
            </a:pP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Original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Image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의 밝기 차이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457200" indent="-457200">
              <a:buAutoNum type="arabicParenR"/>
            </a:pP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457200" indent="-457200">
              <a:buAutoNum type="arabicParenR"/>
            </a:pPr>
            <a:r>
              <a:rPr lang="ko-KR" altLang="en-US" sz="2450" dirty="0">
                <a:latin typeface="a고딕14" panose="02020600000000000000" pitchFamily="18" charset="-127"/>
                <a:ea typeface="a고딕14" panose="02020600000000000000" pitchFamily="18" charset="-127"/>
              </a:rPr>
              <a:t>메모리 부족으로 인한 느린 전개</a:t>
            </a:r>
            <a:endParaRPr lang="en-US" altLang="ko-KR" sz="245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E0DCE-7058-4965-B2E4-3381482C8B87}"/>
              </a:ext>
            </a:extLst>
          </p:cNvPr>
          <p:cNvSpPr txBox="1"/>
          <p:nvPr/>
        </p:nvSpPr>
        <p:spPr>
          <a:xfrm>
            <a:off x="1445238" y="6578010"/>
            <a:ext cx="1702398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라벨의 분포를 계산해 가중치를 주어 차이를 해소한다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marL="457200" indent="-457200">
              <a:buAutoNum type="arabicParenR"/>
            </a:pP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457200" indent="-457200">
              <a:buAutoNum type="arabicParenR"/>
            </a:pP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작은 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class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를 찾는 모델 및 방법 모색한다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marL="457200" indent="-457200">
              <a:buAutoNum type="arabicParenR"/>
            </a:pP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marL="457200" indent="-457200">
              <a:buAutoNum type="arabicParenR"/>
            </a:pP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Original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Image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픽셀 밝기의 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Histogram 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정보를 이용해 몰려 있는 밝기 정보를 균일하게 분산시켜 밝기 차이를 해소한다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650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9" y="761107"/>
            <a:ext cx="12087443" cy="21040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2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THANK YOU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190889" y="1851895"/>
            <a:ext cx="233992" cy="233992"/>
            <a:chOff x="8190889" y="1851895"/>
            <a:chExt cx="233992" cy="233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39076" y="2359886"/>
            <a:ext cx="9202838" cy="8810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9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CAPSTON PROJECT 2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DATA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B5456-0775-4EAD-8CE8-83CB228696B2}"/>
              </a:ext>
            </a:extLst>
          </p:cNvPr>
          <p:cNvSpPr txBox="1"/>
          <p:nvPr/>
        </p:nvSpPr>
        <p:spPr>
          <a:xfrm>
            <a:off x="4075638" y="3398990"/>
            <a:ext cx="2731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Original</a:t>
            </a:r>
            <a:r>
              <a:rPr lang="ko-KR" altLang="en-US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FCCF5-C48F-4376-B69A-E42D35245122}"/>
              </a:ext>
            </a:extLst>
          </p:cNvPr>
          <p:cNvSpPr txBox="1"/>
          <p:nvPr/>
        </p:nvSpPr>
        <p:spPr>
          <a:xfrm>
            <a:off x="11697368" y="3398990"/>
            <a:ext cx="2731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Labeled</a:t>
            </a:r>
            <a:r>
              <a:rPr lang="ko-KR" altLang="en-US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data</a:t>
            </a:r>
          </a:p>
        </p:txBody>
      </p:sp>
      <p:pic>
        <p:nvPicPr>
          <p:cNvPr id="3" name="그림 2" descr="텍스트, 도로, 실외, 하늘이(가) 표시된 사진&#10;&#10;자동 생성된 설명">
            <a:extLst>
              <a:ext uri="{FF2B5EF4-FFF2-40B4-BE49-F238E27FC236}">
                <a16:creationId xmlns:a16="http://schemas.microsoft.com/office/drawing/2014/main" id="{0A9A3D22-4D18-4A9B-AF3B-F942EF977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470" y="4229100"/>
            <a:ext cx="5400000" cy="4050000"/>
          </a:xfrm>
          <a:prstGeom prst="rect">
            <a:avLst/>
          </a:prstGeom>
        </p:spPr>
      </p:pic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3E1BE4C1-C08F-44C6-B488-A04C59C8A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4229100"/>
            <a:ext cx="5400000" cy="4050000"/>
          </a:xfrm>
          <a:prstGeom prst="rect">
            <a:avLst/>
          </a:prstGeom>
        </p:spPr>
      </p:pic>
      <p:sp>
        <p:nvSpPr>
          <p:cNvPr id="16" name="Object 40">
            <a:extLst>
              <a:ext uri="{FF2B5EF4-FFF2-40B4-BE49-F238E27FC236}">
                <a16:creationId xmlns:a16="http://schemas.microsoft.com/office/drawing/2014/main" id="{6DD6BC7D-E148-4B0B-BDFF-E76CBA733C73}"/>
              </a:ext>
            </a:extLst>
          </p:cNvPr>
          <p:cNvSpPr txBox="1"/>
          <p:nvPr/>
        </p:nvSpPr>
        <p:spPr>
          <a:xfrm>
            <a:off x="5715000" y="2422746"/>
            <a:ext cx="7854283" cy="58477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Semantic Segmentation</a:t>
            </a:r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을 위한 각 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701</a:t>
            </a:r>
            <a:r>
              <a:rPr lang="ko-KR" altLang="en-US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개의 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93414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Original Image Resize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54940" y="4291919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5" name="그림 4" descr="텍스트, 하늘, 실외, 거리이(가) 표시된 사진&#10;&#10;자동 생성된 설명">
            <a:extLst>
              <a:ext uri="{FF2B5EF4-FFF2-40B4-BE49-F238E27FC236}">
                <a16:creationId xmlns:a16="http://schemas.microsoft.com/office/drawing/2014/main" id="{8A71E1D4-4389-49E6-A10A-CB15BDAE3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799607"/>
            <a:ext cx="5106563" cy="3899788"/>
          </a:xfrm>
          <a:prstGeom prst="rect">
            <a:avLst/>
          </a:prstGeom>
        </p:spPr>
      </p:pic>
      <p:pic>
        <p:nvPicPr>
          <p:cNvPr id="7" name="그림 6" descr="텍스트, 하늘, 실외, 거리이(가) 표시된 사진&#10;&#10;자동 생성된 설명">
            <a:extLst>
              <a:ext uri="{FF2B5EF4-FFF2-40B4-BE49-F238E27FC236}">
                <a16:creationId xmlns:a16="http://schemas.microsoft.com/office/drawing/2014/main" id="{1E065C52-69A8-4E8F-BE73-2A502EA11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7" y="3771798"/>
            <a:ext cx="5106563" cy="3899788"/>
          </a:xfrm>
          <a:prstGeom prst="rect">
            <a:avLst/>
          </a:prstGeom>
        </p:spPr>
      </p:pic>
      <p:pic>
        <p:nvPicPr>
          <p:cNvPr id="10" name="그림 9" descr="텍스트, 하늘, 실외, 거리이(가) 표시된 사진&#10;&#10;자동 생성된 설명">
            <a:extLst>
              <a:ext uri="{FF2B5EF4-FFF2-40B4-BE49-F238E27FC236}">
                <a16:creationId xmlns:a16="http://schemas.microsoft.com/office/drawing/2014/main" id="{7A331295-B4F2-4B5B-8B76-BDD8746AF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745" y="3812309"/>
            <a:ext cx="3963303" cy="3887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F86D4B-B663-4B66-8686-468FB3D0CAE1}"/>
              </a:ext>
            </a:extLst>
          </p:cNvPr>
          <p:cNvSpPr txBox="1"/>
          <p:nvPr/>
        </p:nvSpPr>
        <p:spPr>
          <a:xfrm>
            <a:off x="8155832" y="3162552"/>
            <a:ext cx="2731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Original</a:t>
            </a:r>
            <a:r>
              <a:rPr lang="ko-KR" altLang="en-US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EC28A-AE6F-437B-933A-05D5F463490F}"/>
              </a:ext>
            </a:extLst>
          </p:cNvPr>
          <p:cNvSpPr txBox="1"/>
          <p:nvPr/>
        </p:nvSpPr>
        <p:spPr>
          <a:xfrm>
            <a:off x="2057904" y="3152862"/>
            <a:ext cx="2731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Loaded</a:t>
            </a:r>
            <a:r>
              <a:rPr lang="ko-KR" altLang="en-US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4A438F-419E-4CBA-B1DC-F40E99906041}"/>
              </a:ext>
            </a:extLst>
          </p:cNvPr>
          <p:cNvSpPr txBox="1"/>
          <p:nvPr/>
        </p:nvSpPr>
        <p:spPr>
          <a:xfrm>
            <a:off x="13657564" y="3187023"/>
            <a:ext cx="2731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Resize</a:t>
            </a:r>
          </a:p>
        </p:txBody>
      </p:sp>
      <p:sp>
        <p:nvSpPr>
          <p:cNvPr id="16" name="Object 40">
            <a:extLst>
              <a:ext uri="{FF2B5EF4-FFF2-40B4-BE49-F238E27FC236}">
                <a16:creationId xmlns:a16="http://schemas.microsoft.com/office/drawing/2014/main" id="{DDCD11A7-6C7A-41C5-AAD8-996892C4C806}"/>
              </a:ext>
            </a:extLst>
          </p:cNvPr>
          <p:cNvSpPr txBox="1"/>
          <p:nvPr/>
        </p:nvSpPr>
        <p:spPr>
          <a:xfrm>
            <a:off x="1415533" y="8039100"/>
            <a:ext cx="4933704" cy="58477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Opencv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로 불러올 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, BGR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로 변경된 데이터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8" name="Object 40">
            <a:extLst>
              <a:ext uri="{FF2B5EF4-FFF2-40B4-BE49-F238E27FC236}">
                <a16:creationId xmlns:a16="http://schemas.microsoft.com/office/drawing/2014/main" id="{251992A2-9D58-46C4-A23E-3FB92F48561F}"/>
              </a:ext>
            </a:extLst>
          </p:cNvPr>
          <p:cNvSpPr txBox="1"/>
          <p:nvPr/>
        </p:nvSpPr>
        <p:spPr>
          <a:xfrm>
            <a:off x="7345402" y="8039099"/>
            <a:ext cx="4542961" cy="5847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RGB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로 변경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9" name="Object 40">
            <a:extLst>
              <a:ext uri="{FF2B5EF4-FFF2-40B4-BE49-F238E27FC236}">
                <a16:creationId xmlns:a16="http://schemas.microsoft.com/office/drawing/2014/main" id="{A3370781-76EA-47BA-A477-749295513077}"/>
              </a:ext>
            </a:extLst>
          </p:cNvPr>
          <p:cNvSpPr txBox="1"/>
          <p:nvPr/>
        </p:nvSpPr>
        <p:spPr>
          <a:xfrm>
            <a:off x="12954000" y="8039098"/>
            <a:ext cx="4542961" cy="5847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(720,960,3)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  <a:sym typeface="Wingdings" panose="05000000000000000000" pitchFamily="2" charset="2"/>
              </a:rPr>
              <a:t> (128,128,3)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53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Labeled Image Resize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ADB5D723-FED7-4CFB-9958-5D0445B59849}"/>
              </a:ext>
            </a:extLst>
          </p:cNvPr>
          <p:cNvSpPr txBox="1"/>
          <p:nvPr/>
        </p:nvSpPr>
        <p:spPr>
          <a:xfrm>
            <a:off x="2754940" y="4291919"/>
            <a:ext cx="1337592" cy="50866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FFFFFF"/>
                </a:solidFill>
                <a:latin typeface="Noto Sans CJK KR Medium" pitchFamily="34" charset="0"/>
                <a:cs typeface="Noto Sans CJK KR Medium" pitchFamily="34" charset="0"/>
              </a:rPr>
              <a:t>2001</a:t>
            </a:r>
            <a:endParaRPr 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5B2FC0-BD86-4383-A03A-33B9CCEF3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800" y="3799607"/>
            <a:ext cx="5106563" cy="38997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BDC78CD-EE2D-45FF-BA4B-67D916C89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457" y="3771798"/>
            <a:ext cx="5106563" cy="38997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DB4FD8-D761-498E-AF8E-EF8F89740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1745" y="3812309"/>
            <a:ext cx="3963303" cy="388708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916728-C02D-4B49-A900-EB4E6FD7C704}"/>
              </a:ext>
            </a:extLst>
          </p:cNvPr>
          <p:cNvSpPr txBox="1"/>
          <p:nvPr/>
        </p:nvSpPr>
        <p:spPr>
          <a:xfrm>
            <a:off x="8155832" y="3162552"/>
            <a:ext cx="2731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Original</a:t>
            </a:r>
            <a:r>
              <a:rPr lang="ko-KR" altLang="en-US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3F62EB-B4F9-42AA-B0E1-F11FE94C6900}"/>
              </a:ext>
            </a:extLst>
          </p:cNvPr>
          <p:cNvSpPr txBox="1"/>
          <p:nvPr/>
        </p:nvSpPr>
        <p:spPr>
          <a:xfrm>
            <a:off x="2057904" y="3152862"/>
            <a:ext cx="2731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Loaded</a:t>
            </a:r>
            <a:r>
              <a:rPr lang="ko-KR" altLang="en-US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A56E76-8826-4E45-92A1-A311142B4DBF}"/>
              </a:ext>
            </a:extLst>
          </p:cNvPr>
          <p:cNvSpPr txBox="1"/>
          <p:nvPr/>
        </p:nvSpPr>
        <p:spPr>
          <a:xfrm>
            <a:off x="13657564" y="3187023"/>
            <a:ext cx="2731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a고딕16" panose="02020600000000000000" pitchFamily="18" charset="-127"/>
                <a:ea typeface="a고딕16" panose="02020600000000000000" pitchFamily="18" charset="-127"/>
              </a:rPr>
              <a:t>Resize</a:t>
            </a:r>
          </a:p>
        </p:txBody>
      </p:sp>
    </p:spTree>
    <p:extLst>
      <p:ext uri="{BB962C8B-B14F-4D97-AF65-F5344CB8AC3E}">
        <p14:creationId xmlns:p14="http://schemas.microsoft.com/office/powerpoint/2010/main" val="414600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89324" y="1250497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분석 방법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BB2AA1-B558-4B9A-AE45-484C404CE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1" y="4171336"/>
            <a:ext cx="7446062" cy="26085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7E658F-ABD7-499F-9A73-41EE01B30C9F}"/>
              </a:ext>
            </a:extLst>
          </p:cNvPr>
          <p:cNvSpPr txBox="1"/>
          <p:nvPr/>
        </p:nvSpPr>
        <p:spPr>
          <a:xfrm>
            <a:off x="746221" y="3159513"/>
            <a:ext cx="525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2800" dirty="0">
                <a:latin typeface="a고딕17" panose="02020600000000000000" pitchFamily="18" charset="-127"/>
                <a:ea typeface="a고딕17" panose="02020600000000000000" pitchFamily="18" charset="-127"/>
              </a:rPr>
              <a:t>컬러 코드</a:t>
            </a:r>
            <a:endParaRPr lang="en-US" altLang="ko-KR" sz="28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7" name="Object 40">
            <a:extLst>
              <a:ext uri="{FF2B5EF4-FFF2-40B4-BE49-F238E27FC236}">
                <a16:creationId xmlns:a16="http://schemas.microsoft.com/office/drawing/2014/main" id="{ADF83211-F0EA-4E9F-9FE4-4197CA36B81A}"/>
              </a:ext>
            </a:extLst>
          </p:cNvPr>
          <p:cNvSpPr txBox="1"/>
          <p:nvPr/>
        </p:nvSpPr>
        <p:spPr>
          <a:xfrm>
            <a:off x="1198727" y="7223719"/>
            <a:ext cx="6541050" cy="5847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총 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32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개의 컬러 코드를 클래스 구별을 위해 사용함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54CB0A-F59A-45D5-82CF-0680E38997D3}"/>
              </a:ext>
            </a:extLst>
          </p:cNvPr>
          <p:cNvSpPr txBox="1"/>
          <p:nvPr/>
        </p:nvSpPr>
        <p:spPr>
          <a:xfrm>
            <a:off x="9585421" y="3159513"/>
            <a:ext cx="396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2800" dirty="0">
                <a:latin typeface="a고딕17" panose="02020600000000000000" pitchFamily="18" charset="-127"/>
                <a:ea typeface="a고딕17" panose="02020600000000000000" pitchFamily="18" charset="-127"/>
              </a:rPr>
              <a:t>get mask one hot</a:t>
            </a:r>
          </a:p>
        </p:txBody>
      </p:sp>
      <p:sp>
        <p:nvSpPr>
          <p:cNvPr id="22" name="Object 40">
            <a:extLst>
              <a:ext uri="{FF2B5EF4-FFF2-40B4-BE49-F238E27FC236}">
                <a16:creationId xmlns:a16="http://schemas.microsoft.com/office/drawing/2014/main" id="{DBBB9443-1343-4521-970C-FFB894B5C19E}"/>
              </a:ext>
            </a:extLst>
          </p:cNvPr>
          <p:cNvSpPr txBox="1"/>
          <p:nvPr/>
        </p:nvSpPr>
        <p:spPr>
          <a:xfrm>
            <a:off x="9883146" y="7223719"/>
            <a:ext cx="7174569" cy="87716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특정 클래스의 값을 </a:t>
            </a: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One hot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으로 변경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25" name="그림 24" descr="텍스트, 어두운, 표지판이(가) 표시된 사진&#10;&#10;자동 생성된 설명">
            <a:extLst>
              <a:ext uri="{FF2B5EF4-FFF2-40B4-BE49-F238E27FC236}">
                <a16:creationId xmlns:a16="http://schemas.microsoft.com/office/drawing/2014/main" id="{7B5756D0-2D75-460F-AFB0-FA480506E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000500"/>
            <a:ext cx="8440448" cy="27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4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89324" y="1251471"/>
            <a:ext cx="7862026" cy="133710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800" kern="0" spc="-200" dirty="0">
                <a:solidFill>
                  <a:srgbClr val="281153"/>
                </a:solidFill>
                <a:latin typeface="a고딕17" panose="02020600000000000000" pitchFamily="18" charset="-127"/>
                <a:ea typeface="a고딕17" panose="02020600000000000000" pitchFamily="18" charset="-127"/>
                <a:cs typeface="Open Sans ExtraBold" pitchFamily="34" charset="0"/>
              </a:rPr>
              <a:t>분석 방법</a:t>
            </a:r>
            <a:endParaRPr lang="en-US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E658F-ABD7-499F-9A73-41EE01B30C9F}"/>
              </a:ext>
            </a:extLst>
          </p:cNvPr>
          <p:cNvSpPr txBox="1"/>
          <p:nvPr/>
        </p:nvSpPr>
        <p:spPr>
          <a:xfrm>
            <a:off x="963924" y="2964426"/>
            <a:ext cx="11138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2800" dirty="0">
                <a:latin typeface="a고딕17" panose="02020600000000000000" pitchFamily="18" charset="-127"/>
                <a:ea typeface="a고딕17" panose="02020600000000000000" pitchFamily="18" charset="-127"/>
              </a:rPr>
              <a:t>Data Split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6EF46-2482-42AB-9648-3CC3ABF29F8B}"/>
              </a:ext>
            </a:extLst>
          </p:cNvPr>
          <p:cNvSpPr txBox="1"/>
          <p:nvPr/>
        </p:nvSpPr>
        <p:spPr>
          <a:xfrm>
            <a:off x="10414000" y="2964426"/>
            <a:ext cx="6170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z="2800" dirty="0">
                <a:latin typeface="a고딕17" panose="02020600000000000000" pitchFamily="18" charset="-127"/>
                <a:ea typeface="a고딕17" panose="02020600000000000000" pitchFamily="18" charset="-127"/>
              </a:rPr>
              <a:t>Model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99DD24-457C-42C5-8D6D-8D8AB3C9D56C}"/>
              </a:ext>
            </a:extLst>
          </p:cNvPr>
          <p:cNvSpPr/>
          <p:nvPr/>
        </p:nvSpPr>
        <p:spPr>
          <a:xfrm>
            <a:off x="1879600" y="5365662"/>
            <a:ext cx="3505200" cy="9144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Train</a:t>
            </a:r>
            <a:endParaRPr lang="ko-KR" alt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5FFEBE-A59E-48EE-AFFF-4B54F73E15B4}"/>
              </a:ext>
            </a:extLst>
          </p:cNvPr>
          <p:cNvSpPr/>
          <p:nvPr/>
        </p:nvSpPr>
        <p:spPr>
          <a:xfrm>
            <a:off x="5613400" y="5365662"/>
            <a:ext cx="1219200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고딕16" panose="02020600000000000000" pitchFamily="18" charset="-127"/>
                <a:ea typeface="a고딕16" panose="02020600000000000000" pitchFamily="18" charset="-127"/>
              </a:rPr>
              <a:t>Vali</a:t>
            </a:r>
            <a:endParaRPr lang="ko-KR" altLang="en-US" dirty="0"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B89387-8DFB-44EB-BD92-1F265CA37142}"/>
              </a:ext>
            </a:extLst>
          </p:cNvPr>
          <p:cNvSpPr/>
          <p:nvPr/>
        </p:nvSpPr>
        <p:spPr>
          <a:xfrm>
            <a:off x="7079938" y="5365662"/>
            <a:ext cx="12192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Test</a:t>
            </a:r>
            <a:endParaRPr lang="ko-KR" altLang="en-US" dirty="0">
              <a:solidFill>
                <a:srgbClr val="7030A0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Object 40">
            <a:extLst>
              <a:ext uri="{FF2B5EF4-FFF2-40B4-BE49-F238E27FC236}">
                <a16:creationId xmlns:a16="http://schemas.microsoft.com/office/drawing/2014/main" id="{DFE50E61-D587-4845-A660-B96EEDC8C8DD}"/>
              </a:ext>
            </a:extLst>
          </p:cNvPr>
          <p:cNvSpPr txBox="1"/>
          <p:nvPr/>
        </p:nvSpPr>
        <p:spPr>
          <a:xfrm>
            <a:off x="1879600" y="6893429"/>
            <a:ext cx="6541050" cy="58477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Train : Validation : Test = 6 : 2 : 2</a:t>
            </a:r>
          </a:p>
        </p:txBody>
      </p:sp>
      <p:pic>
        <p:nvPicPr>
          <p:cNvPr id="2050" name="Picture 2" descr="딥러닝을 사용한 의미론적 분할 - MATLAB &amp;amp; Simulink - MathWorks 한국">
            <a:extLst>
              <a:ext uri="{FF2B5EF4-FFF2-40B4-BE49-F238E27FC236}">
                <a16:creationId xmlns:a16="http://schemas.microsoft.com/office/drawing/2014/main" id="{3200BACE-6BB7-49EC-8DCB-C000823C4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9482" y="3576818"/>
            <a:ext cx="5864772" cy="412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40">
            <a:extLst>
              <a:ext uri="{FF2B5EF4-FFF2-40B4-BE49-F238E27FC236}">
                <a16:creationId xmlns:a16="http://schemas.microsoft.com/office/drawing/2014/main" id="{2145B15A-6F78-49BA-8141-9A795ABF0249}"/>
              </a:ext>
            </a:extLst>
          </p:cNvPr>
          <p:cNvSpPr txBox="1"/>
          <p:nvPr/>
        </p:nvSpPr>
        <p:spPr>
          <a:xfrm>
            <a:off x="10381343" y="7876765"/>
            <a:ext cx="6541050" cy="9694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Semantic Segmentation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을 위해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/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FCN, U-net, </a:t>
            </a:r>
            <a:r>
              <a:rPr lang="en-US" altLang="ko-KR" sz="24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Segnet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 모델 사용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8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5446" y="2528332"/>
            <a:ext cx="16272723" cy="17572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9600" kern="0" spc="-300" dirty="0">
                <a:solidFill>
                  <a:srgbClr val="FFFFFF"/>
                </a:solidFill>
                <a:latin typeface="a고딕19" panose="02020600000000000000" pitchFamily="18" charset="-127"/>
                <a:ea typeface="a고딕19" panose="02020600000000000000" pitchFamily="18" charset="-127"/>
                <a:cs typeface="Open Sans ExtraBold" pitchFamily="34" charset="0"/>
              </a:rPr>
              <a:t>FCN</a:t>
            </a:r>
            <a:endParaRPr lang="en-US" sz="8000" dirty="0"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263855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0</a:t>
            </a:r>
            <a:r>
              <a:rPr lang="en-US" altLang="ko-KR" sz="11500" dirty="0">
                <a:solidFill>
                  <a:srgbClr val="FFFFFF"/>
                </a:solidFill>
                <a:latin typeface="Open Sans ExtraBold" pitchFamily="34" charset="0"/>
                <a:cs typeface="Open Sans ExtraBold" pitchFamily="34" charset="0"/>
              </a:rPr>
              <a:t>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58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1245</Words>
  <Application>Microsoft Office PowerPoint</Application>
  <PresentationFormat>사용자 지정</PresentationFormat>
  <Paragraphs>252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Noto Sans CJK KR Medium</vt:lpstr>
      <vt:lpstr>Calibri</vt:lpstr>
      <vt:lpstr>a고딕14</vt:lpstr>
      <vt:lpstr>Open Sans ExtraBold</vt:lpstr>
      <vt:lpstr>a고딕17</vt:lpstr>
      <vt:lpstr>Open Sans</vt:lpstr>
      <vt:lpstr>Arial</vt:lpstr>
      <vt:lpstr>맑은 고딕</vt:lpstr>
      <vt:lpstr>Wingdings</vt:lpstr>
      <vt:lpstr>a고딕16</vt:lpstr>
      <vt:lpstr>a고딕19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chaeyoon</cp:lastModifiedBy>
  <cp:revision>114</cp:revision>
  <dcterms:created xsi:type="dcterms:W3CDTF">2021-06-09T16:27:21Z</dcterms:created>
  <dcterms:modified xsi:type="dcterms:W3CDTF">2021-06-10T10:38:27Z</dcterms:modified>
</cp:coreProperties>
</file>